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56" r:id="rId5"/>
  </p:sldMasterIdLst>
  <p:notesMasterIdLst>
    <p:notesMasterId r:id="rId27"/>
  </p:notesMasterIdLst>
  <p:sldIdLst>
    <p:sldId id="257" r:id="rId6"/>
    <p:sldId id="266" r:id="rId7"/>
    <p:sldId id="440" r:id="rId8"/>
    <p:sldId id="443" r:id="rId9"/>
    <p:sldId id="451" r:id="rId10"/>
    <p:sldId id="452" r:id="rId11"/>
    <p:sldId id="442" r:id="rId12"/>
    <p:sldId id="444" r:id="rId13"/>
    <p:sldId id="434" r:id="rId14"/>
    <p:sldId id="436" r:id="rId15"/>
    <p:sldId id="438" r:id="rId16"/>
    <p:sldId id="445" r:id="rId17"/>
    <p:sldId id="437" r:id="rId18"/>
    <p:sldId id="441" r:id="rId19"/>
    <p:sldId id="446" r:id="rId20"/>
    <p:sldId id="447" r:id="rId21"/>
    <p:sldId id="448" r:id="rId22"/>
    <p:sldId id="449" r:id="rId23"/>
    <p:sldId id="450" r:id="rId24"/>
    <p:sldId id="429" r:id="rId25"/>
    <p:sldId id="426" r:id="rId26"/>
  </p:sldIdLst>
  <p:sldSz cx="12192000" cy="6858000"/>
  <p:notesSz cx="6858000" cy="9144000"/>
  <p:embeddedFontLst>
    <p:embeddedFont>
      <p:font typeface="Proxima Nova Black" panose="02000506030000020004" pitchFamily="2" charset="0"/>
      <p:bold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Lucida Console" panose="020B0609040504020204" pitchFamily="49" charset="0"/>
      <p:regular r:id="rId31"/>
    </p:embeddedFont>
    <p:embeddedFont>
      <p:font typeface="Tahoma" panose="020B0604030504040204" pitchFamily="34" charset="0"/>
      <p:regular r:id="rId32"/>
      <p:bold r:id="rId33"/>
    </p:embeddedFont>
    <p:embeddedFont>
      <p:font typeface="Segoe UI" panose="020B0502040204020203" pitchFamily="34" charset="0"/>
      <p:regular r:id="rId34"/>
      <p:bold r:id="rId35"/>
      <p:italic r:id="rId36"/>
      <p:bold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Open Sans" panose="020B0606030504020204" pitchFamily="34" charset="0"/>
      <p:regular r:id="rId42"/>
      <p:bold r:id="rId43"/>
      <p:italic r:id="rId44"/>
      <p:boldItalic r:id="rId45"/>
    </p:embeddedFont>
    <p:embeddedFont>
      <p:font typeface="Consolas" panose="020B0609020204030204" pitchFamily="49" charset="0"/>
      <p:regular r:id="rId46"/>
      <p:bold r:id="rId47"/>
      <p:italic r:id="rId48"/>
      <p:boldItalic r:id="rId4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8435"/>
    <a:srgbClr val="2528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6" autoAdjust="0"/>
    <p:restoredTop sz="86957" autoAdjust="0"/>
  </p:normalViewPr>
  <p:slideViewPr>
    <p:cSldViewPr snapToGrid="0">
      <p:cViewPr varScale="1">
        <p:scale>
          <a:sx n="60" d="100"/>
          <a:sy n="60" d="100"/>
        </p:scale>
        <p:origin x="75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8" Type="http://schemas.openxmlformats.org/officeDocument/2006/relationships/slide" Target="slides/slide3.xml"/><Relationship Id="rId51" Type="http://schemas.openxmlformats.org/officeDocument/2006/relationships/viewProps" Target="viewProps.xml"/></Relationships>
</file>

<file path=ppt/media/image10.png>
</file>

<file path=ppt/media/image11.jpeg>
</file>

<file path=ppt/media/image2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F6125E-AF8E-4209-A6F0-DC592132C45A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F38974-CCD2-4903-937A-4C4E57030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834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46176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76413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00652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720460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9351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815582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21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http://www.vitaliypodoba.com/tutorials/python2-beginners-course/lesson9-python-modules/</a:t>
            </a:r>
            <a:br>
              <a:rPr lang="en-US" dirty="0" smtClean="0"/>
            </a:br>
            <a:r>
              <a:rPr lang="en-US" dirty="0" smtClean="0"/>
              <a:t>https://uk.wikibooks.org/wiki/%D0%9F%D1%96%D0%B4%D1%80%D1%83%D1%87%D0%BD%D0%B8%D0%BA_%D0%BC%D0%BE%D0%B2%D0%B8_Python/%D0%9C%D0%BE%D0%B4%D1%83%D0%BB%D1%96</a:t>
            </a:r>
            <a:br>
              <a:rPr lang="en-US" dirty="0" smtClean="0"/>
            </a:br>
            <a:endParaRPr lang="uk-UA" dirty="0" smtClean="0"/>
          </a:p>
          <a:p>
            <a:r>
              <a:rPr lang="uk-UA" dirty="0" smtClean="0"/>
              <a:t># це головна програма наша - </a:t>
            </a:r>
            <a:r>
              <a:rPr lang="en-US" dirty="0" smtClean="0"/>
              <a:t>mainprogam.py</a:t>
            </a:r>
          </a:p>
          <a:p>
            <a:r>
              <a:rPr lang="en-US" dirty="0" smtClean="0"/>
              <a:t># </a:t>
            </a:r>
            <a:r>
              <a:rPr lang="uk-UA" dirty="0" smtClean="0"/>
              <a:t>імпортуємо інший модуль, під назвою </a:t>
            </a:r>
            <a:r>
              <a:rPr lang="en-US" dirty="0" err="1" smtClean="0"/>
              <a:t>moduletest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import </a:t>
            </a:r>
            <a:r>
              <a:rPr lang="en-US" b="1" dirty="0" err="1" smtClean="0"/>
              <a:t>moduletest</a:t>
            </a:r>
            <a:endParaRPr lang="en-US" b="1" dirty="0" smtClean="0"/>
          </a:p>
          <a:p>
            <a:r>
              <a:rPr lang="en-US" dirty="0" smtClean="0"/>
              <a:t>_______</a:t>
            </a:r>
            <a:endParaRPr lang="uk-UA" dirty="0" smtClean="0"/>
          </a:p>
          <a:p>
            <a:r>
              <a:rPr lang="en-US" dirty="0" smtClean="0"/>
              <a:t># </a:t>
            </a:r>
            <a:r>
              <a:rPr lang="uk-UA" dirty="0" smtClean="0"/>
              <a:t>використання імпортованих змінних, функцій та класів;</a:t>
            </a:r>
          </a:p>
          <a:p>
            <a:r>
              <a:rPr lang="uk-UA" dirty="0" smtClean="0"/>
              <a:t># для цього використовуємо форму &lt;назва імпортованого модуля&gt;.&lt;назва змінної&gt;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print </a:t>
            </a:r>
            <a:r>
              <a:rPr lang="en-US" b="1" dirty="0" err="1" smtClean="0"/>
              <a:t>moduletest.years</a:t>
            </a:r>
            <a:endParaRPr lang="en-US" b="1" dirty="0" smtClean="0"/>
          </a:p>
          <a:p>
            <a:r>
              <a:rPr lang="en-US" b="1" dirty="0" err="1" smtClean="0"/>
              <a:t>stil</a:t>
            </a:r>
            <a:r>
              <a:rPr lang="en-US" b="1" dirty="0" smtClean="0"/>
              <a:t> = </a:t>
            </a:r>
            <a:r>
              <a:rPr lang="en-US" b="1" dirty="0" err="1" smtClean="0"/>
              <a:t>moduletest.Table</a:t>
            </a:r>
            <a:r>
              <a:rPr lang="en-US" b="1" dirty="0" smtClean="0"/>
              <a:t>()</a:t>
            </a:r>
          </a:p>
          <a:p>
            <a:pPr fontAlgn="base"/>
            <a:r>
              <a:rPr lang="en-US" b="1" dirty="0" err="1" smtClean="0"/>
              <a:t>stil.details</a:t>
            </a:r>
            <a:r>
              <a:rPr lang="en-US" b="1" dirty="0" smtClean="0"/>
              <a:t>()</a:t>
            </a:r>
            <a:br>
              <a:rPr lang="en-US" b="1" dirty="0" smtClean="0"/>
            </a:br>
            <a:r>
              <a:rPr lang="en-US" dirty="0" smtClean="0"/>
              <a:t>____</a:t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moduletest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hello_world</a:t>
            </a:r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moduletest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 years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</a:t>
            </a:r>
            <a:r>
              <a:rPr lang="uk-UA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або також ми можемо </a:t>
            </a:r>
            <a:r>
              <a:rPr lang="uk-UA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імпортнути</a:t>
            </a:r>
            <a:r>
              <a:rPr lang="uk-UA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кілька імен одним рядочком, через кому</a:t>
            </a:r>
          </a:p>
          <a:p>
            <a:pPr fontAlgn="base"/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moduletest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hello_world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years</a:t>
            </a:r>
            <a:b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_______________</a:t>
            </a:r>
          </a:p>
          <a:p>
            <a:r>
              <a:rPr lang="uk-UA" dirty="0" smtClean="0"/>
              <a:t># імпортуємо усе з модуля </a:t>
            </a:r>
            <a:r>
              <a:rPr lang="en-US" dirty="0" err="1" smtClean="0"/>
              <a:t>moduletest</a:t>
            </a:r>
            <a:endParaRPr lang="en-US" dirty="0" smtClean="0"/>
          </a:p>
          <a:p>
            <a:r>
              <a:rPr lang="en-US" b="1" dirty="0" smtClean="0"/>
              <a:t>from </a:t>
            </a:r>
            <a:r>
              <a:rPr lang="en-US" b="1" dirty="0" err="1" smtClean="0"/>
              <a:t>moduletest</a:t>
            </a:r>
            <a:r>
              <a:rPr lang="en-US" b="1" dirty="0" smtClean="0"/>
              <a:t> import *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/>
              <a:t># </a:t>
            </a:r>
            <a:r>
              <a:rPr lang="uk-UA" dirty="0" smtClean="0"/>
              <a:t>після цього маємо в полі імен нашого поточного </a:t>
            </a:r>
            <a:r>
              <a:rPr lang="uk-UA" dirty="0" err="1" smtClean="0"/>
              <a:t>файлика</a:t>
            </a:r>
            <a:r>
              <a:rPr lang="uk-UA" dirty="0" smtClean="0"/>
              <a:t> усі</a:t>
            </a:r>
          </a:p>
          <a:p>
            <a:r>
              <a:rPr lang="uk-UA" dirty="0" smtClean="0"/>
              <a:t># змінні, функції та класи з вище імпортованого модуля</a:t>
            </a:r>
          </a:p>
          <a:p>
            <a:r>
              <a:rPr lang="en-US" b="1" dirty="0" smtClean="0"/>
              <a:t>print </a:t>
            </a:r>
            <a:r>
              <a:rPr lang="en-US" b="1" dirty="0" err="1" smtClean="0"/>
              <a:t>hello_world</a:t>
            </a:r>
            <a:r>
              <a:rPr lang="en-US" b="1" dirty="0" smtClean="0"/>
              <a:t>()</a:t>
            </a:r>
            <a:br>
              <a:rPr lang="en-US" b="1" dirty="0" smtClean="0"/>
            </a:br>
            <a:r>
              <a:rPr lang="en-US" dirty="0" smtClean="0"/>
              <a:t>___________________________</a:t>
            </a:r>
            <a:br>
              <a:rPr lang="en-US" dirty="0" smtClean="0"/>
            </a:br>
            <a:endParaRPr lang="en-US" dirty="0" smtClean="0"/>
          </a:p>
          <a:p>
            <a:r>
              <a:rPr lang="uk-UA" dirty="0" smtClean="0"/>
              <a:t># імпортуємо функцію </a:t>
            </a:r>
            <a:r>
              <a:rPr lang="en-US" dirty="0" err="1" smtClean="0"/>
              <a:t>hello_world</a:t>
            </a:r>
            <a:r>
              <a:rPr lang="en-US" dirty="0" smtClean="0"/>
              <a:t> </a:t>
            </a:r>
            <a:r>
              <a:rPr lang="uk-UA" dirty="0" smtClean="0"/>
              <a:t>з модуля </a:t>
            </a:r>
            <a:r>
              <a:rPr lang="en-US" dirty="0" smtClean="0"/>
              <a:t>module1</a:t>
            </a:r>
          </a:p>
          <a:p>
            <a:r>
              <a:rPr lang="en-US" dirty="0" smtClean="0"/>
              <a:t># </a:t>
            </a:r>
            <a:r>
              <a:rPr lang="uk-UA" dirty="0" smtClean="0"/>
              <a:t>і присвоюємо їй локальну назву </a:t>
            </a:r>
            <a:r>
              <a:rPr lang="en-US" dirty="0" smtClean="0"/>
              <a:t>hello_world_1</a:t>
            </a:r>
          </a:p>
          <a:p>
            <a:r>
              <a:rPr lang="en-US" b="1" dirty="0" smtClean="0"/>
              <a:t>from module1 import </a:t>
            </a:r>
            <a:r>
              <a:rPr lang="en-US" b="1" dirty="0" err="1" smtClean="0"/>
              <a:t>hello_world</a:t>
            </a:r>
            <a:r>
              <a:rPr lang="en-US" b="1" dirty="0" smtClean="0"/>
              <a:t> as hello_world_1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/>
              <a:t># </a:t>
            </a:r>
            <a:r>
              <a:rPr lang="uk-UA" dirty="0" smtClean="0"/>
              <a:t>а тепер функцію </a:t>
            </a:r>
            <a:r>
              <a:rPr lang="en-US" dirty="0" err="1" smtClean="0"/>
              <a:t>hello_world</a:t>
            </a:r>
            <a:r>
              <a:rPr lang="en-US" dirty="0" smtClean="0"/>
              <a:t> </a:t>
            </a:r>
            <a:r>
              <a:rPr lang="uk-UA" dirty="0" smtClean="0"/>
              <a:t>з модуля </a:t>
            </a:r>
            <a:r>
              <a:rPr lang="en-US" dirty="0" smtClean="0"/>
              <a:t>module2</a:t>
            </a:r>
          </a:p>
          <a:p>
            <a:r>
              <a:rPr lang="en-US" b="1" dirty="0" smtClean="0"/>
              <a:t>from mobule2 import </a:t>
            </a:r>
            <a:r>
              <a:rPr lang="en-US" b="1" dirty="0" err="1" smtClean="0"/>
              <a:t>hello_world</a:t>
            </a:r>
            <a:r>
              <a:rPr lang="en-US" b="1" dirty="0" smtClean="0"/>
              <a:t> as hello_world_2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/>
              <a:t># </a:t>
            </a:r>
            <a:r>
              <a:rPr lang="uk-UA" dirty="0" smtClean="0"/>
              <a:t>таким чином в просторі локальних імен маємо два нових імені</a:t>
            </a:r>
          </a:p>
          <a:p>
            <a:r>
              <a:rPr lang="uk-UA" dirty="0" smtClean="0"/>
              <a:t># </a:t>
            </a:r>
            <a:r>
              <a:rPr lang="en-US" dirty="0" smtClean="0"/>
              <a:t>hello_world_1 </a:t>
            </a:r>
            <a:r>
              <a:rPr lang="uk-UA" dirty="0" smtClean="0"/>
              <a:t>та </a:t>
            </a:r>
            <a:r>
              <a:rPr lang="en-US" dirty="0" smtClean="0"/>
              <a:t>hello_world_2, </a:t>
            </a:r>
            <a:r>
              <a:rPr lang="uk-UA" dirty="0" smtClean="0"/>
              <a:t>але не </a:t>
            </a:r>
            <a:r>
              <a:rPr lang="en-US" dirty="0" err="1" smtClean="0"/>
              <a:t>hello_world</a:t>
            </a: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print hello_world_1()</a:t>
            </a:r>
            <a:br>
              <a:rPr lang="en-US" b="1" dirty="0" smtClean="0"/>
            </a:br>
            <a:r>
              <a:rPr lang="en-US" b="1" dirty="0" smtClean="0"/>
              <a:t>print hello_world_2()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649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http://www.vitaliypodoba.com/tutorials/python2-beginners-course/lesson9-python-modules/</a:t>
            </a:r>
            <a:br>
              <a:rPr lang="en-US" dirty="0" smtClean="0"/>
            </a:br>
            <a:r>
              <a:rPr lang="en-US" dirty="0" smtClean="0"/>
              <a:t>https://uk.wikibooks.org/wiki/%D0%9F%D1%96%D0%B4%D1%80%D1%83%D1%87%D0%BD%D0%B8%D0%BA_%D0%BC%D0%BE%D0%B2%D0%B8_Python/%D0%9C%D0%BE%D0%B4%D1%83%D0%BB%D1%96</a:t>
            </a:r>
            <a:br>
              <a:rPr lang="en-US" dirty="0" smtClean="0"/>
            </a:br>
            <a:endParaRPr lang="uk-UA" dirty="0" smtClean="0"/>
          </a:p>
          <a:p>
            <a:r>
              <a:rPr lang="uk-UA" dirty="0" smtClean="0"/>
              <a:t># це головна програма наша - </a:t>
            </a:r>
            <a:r>
              <a:rPr lang="en-US" dirty="0" smtClean="0"/>
              <a:t>mainprogam.py</a:t>
            </a:r>
          </a:p>
          <a:p>
            <a:r>
              <a:rPr lang="en-US" dirty="0" smtClean="0"/>
              <a:t># </a:t>
            </a:r>
            <a:r>
              <a:rPr lang="uk-UA" dirty="0" smtClean="0"/>
              <a:t>імпортуємо інший модуль, під назвою </a:t>
            </a:r>
            <a:r>
              <a:rPr lang="en-US" dirty="0" err="1" smtClean="0"/>
              <a:t>moduletest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import </a:t>
            </a:r>
            <a:r>
              <a:rPr lang="en-US" b="1" dirty="0" err="1" smtClean="0"/>
              <a:t>moduletest</a:t>
            </a:r>
            <a:endParaRPr lang="en-US" b="1" dirty="0" smtClean="0"/>
          </a:p>
          <a:p>
            <a:r>
              <a:rPr lang="en-US" dirty="0" smtClean="0"/>
              <a:t>_______</a:t>
            </a:r>
            <a:endParaRPr lang="uk-UA" dirty="0" smtClean="0"/>
          </a:p>
          <a:p>
            <a:r>
              <a:rPr lang="en-US" dirty="0" smtClean="0"/>
              <a:t># </a:t>
            </a:r>
            <a:r>
              <a:rPr lang="uk-UA" dirty="0" smtClean="0"/>
              <a:t>використання імпортованих змінних, функцій та класів;</a:t>
            </a:r>
          </a:p>
          <a:p>
            <a:r>
              <a:rPr lang="uk-UA" dirty="0" smtClean="0"/>
              <a:t># для цього використовуємо форму &lt;назва імпортованого модуля&gt;.&lt;назва змінної&gt;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print </a:t>
            </a:r>
            <a:r>
              <a:rPr lang="en-US" b="1" dirty="0" err="1" smtClean="0"/>
              <a:t>moduletest.years</a:t>
            </a:r>
            <a:endParaRPr lang="en-US" b="1" dirty="0" smtClean="0"/>
          </a:p>
          <a:p>
            <a:r>
              <a:rPr lang="en-US" b="1" dirty="0" err="1" smtClean="0"/>
              <a:t>stil</a:t>
            </a:r>
            <a:r>
              <a:rPr lang="en-US" b="1" dirty="0" smtClean="0"/>
              <a:t> = </a:t>
            </a:r>
            <a:r>
              <a:rPr lang="en-US" b="1" dirty="0" err="1" smtClean="0"/>
              <a:t>moduletest.Table</a:t>
            </a:r>
            <a:r>
              <a:rPr lang="en-US" b="1" dirty="0" smtClean="0"/>
              <a:t>()</a:t>
            </a:r>
          </a:p>
          <a:p>
            <a:pPr fontAlgn="base"/>
            <a:r>
              <a:rPr lang="en-US" b="1" dirty="0" err="1" smtClean="0"/>
              <a:t>stil.details</a:t>
            </a:r>
            <a:r>
              <a:rPr lang="en-US" b="1" dirty="0" smtClean="0"/>
              <a:t>()</a:t>
            </a:r>
            <a:br>
              <a:rPr lang="en-US" b="1" dirty="0" smtClean="0"/>
            </a:br>
            <a:r>
              <a:rPr lang="en-US" dirty="0" smtClean="0"/>
              <a:t>____</a:t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moduletest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hello_world</a:t>
            </a:r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moduletest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 years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</a:t>
            </a:r>
            <a:r>
              <a:rPr lang="uk-UA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або також ми можемо </a:t>
            </a:r>
            <a:r>
              <a:rPr lang="uk-UA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імпортнути</a:t>
            </a:r>
            <a:r>
              <a:rPr lang="uk-UA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кілька імен одним рядочком, через кому</a:t>
            </a:r>
          </a:p>
          <a:p>
            <a:pPr fontAlgn="base"/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moduletest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hello_world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years</a:t>
            </a:r>
            <a:b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_______________</a:t>
            </a:r>
          </a:p>
          <a:p>
            <a:r>
              <a:rPr lang="uk-UA" dirty="0" smtClean="0"/>
              <a:t># імпортуємо усе з модуля </a:t>
            </a:r>
            <a:r>
              <a:rPr lang="en-US" dirty="0" err="1" smtClean="0"/>
              <a:t>moduletest</a:t>
            </a:r>
            <a:endParaRPr lang="en-US" dirty="0" smtClean="0"/>
          </a:p>
          <a:p>
            <a:r>
              <a:rPr lang="en-US" b="1" dirty="0" smtClean="0"/>
              <a:t>from </a:t>
            </a:r>
            <a:r>
              <a:rPr lang="en-US" b="1" dirty="0" err="1" smtClean="0"/>
              <a:t>moduletest</a:t>
            </a:r>
            <a:r>
              <a:rPr lang="en-US" b="1" dirty="0" smtClean="0"/>
              <a:t> import *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/>
              <a:t># </a:t>
            </a:r>
            <a:r>
              <a:rPr lang="uk-UA" dirty="0" smtClean="0"/>
              <a:t>після цього маємо в полі імен нашого поточного </a:t>
            </a:r>
            <a:r>
              <a:rPr lang="uk-UA" dirty="0" err="1" smtClean="0"/>
              <a:t>файлика</a:t>
            </a:r>
            <a:r>
              <a:rPr lang="uk-UA" dirty="0" smtClean="0"/>
              <a:t> усі</a:t>
            </a:r>
          </a:p>
          <a:p>
            <a:r>
              <a:rPr lang="uk-UA" dirty="0" smtClean="0"/>
              <a:t># змінні, функції та класи з вище імпортованого модуля</a:t>
            </a:r>
          </a:p>
          <a:p>
            <a:r>
              <a:rPr lang="en-US" b="1" dirty="0" smtClean="0"/>
              <a:t>print </a:t>
            </a:r>
            <a:r>
              <a:rPr lang="en-US" b="1" dirty="0" err="1" smtClean="0"/>
              <a:t>hello_world</a:t>
            </a:r>
            <a:r>
              <a:rPr lang="en-US" b="1" dirty="0" smtClean="0"/>
              <a:t>()</a:t>
            </a:r>
            <a:br>
              <a:rPr lang="en-US" b="1" dirty="0" smtClean="0"/>
            </a:br>
            <a:r>
              <a:rPr lang="en-US" dirty="0" smtClean="0"/>
              <a:t>___________________________</a:t>
            </a:r>
            <a:br>
              <a:rPr lang="en-US" dirty="0" smtClean="0"/>
            </a:br>
            <a:endParaRPr lang="en-US" dirty="0" smtClean="0"/>
          </a:p>
          <a:p>
            <a:r>
              <a:rPr lang="uk-UA" dirty="0" smtClean="0"/>
              <a:t># імпортуємо функцію </a:t>
            </a:r>
            <a:r>
              <a:rPr lang="en-US" dirty="0" err="1" smtClean="0"/>
              <a:t>hello_world</a:t>
            </a:r>
            <a:r>
              <a:rPr lang="en-US" dirty="0" smtClean="0"/>
              <a:t> </a:t>
            </a:r>
            <a:r>
              <a:rPr lang="uk-UA" dirty="0" smtClean="0"/>
              <a:t>з модуля </a:t>
            </a:r>
            <a:r>
              <a:rPr lang="en-US" dirty="0" smtClean="0"/>
              <a:t>module1</a:t>
            </a:r>
          </a:p>
          <a:p>
            <a:r>
              <a:rPr lang="en-US" dirty="0" smtClean="0"/>
              <a:t># </a:t>
            </a:r>
            <a:r>
              <a:rPr lang="uk-UA" dirty="0" smtClean="0"/>
              <a:t>і присвоюємо їй локальну назву </a:t>
            </a:r>
            <a:r>
              <a:rPr lang="en-US" dirty="0" smtClean="0"/>
              <a:t>hello_world_1</a:t>
            </a:r>
          </a:p>
          <a:p>
            <a:r>
              <a:rPr lang="en-US" b="1" dirty="0" smtClean="0"/>
              <a:t>from module1 import </a:t>
            </a:r>
            <a:r>
              <a:rPr lang="en-US" b="1" dirty="0" err="1" smtClean="0"/>
              <a:t>hello_world</a:t>
            </a:r>
            <a:r>
              <a:rPr lang="en-US" b="1" dirty="0" smtClean="0"/>
              <a:t> as hello_world_1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/>
              <a:t># </a:t>
            </a:r>
            <a:r>
              <a:rPr lang="uk-UA" dirty="0" smtClean="0"/>
              <a:t>а тепер функцію </a:t>
            </a:r>
            <a:r>
              <a:rPr lang="en-US" dirty="0" err="1" smtClean="0"/>
              <a:t>hello_world</a:t>
            </a:r>
            <a:r>
              <a:rPr lang="en-US" dirty="0" smtClean="0"/>
              <a:t> </a:t>
            </a:r>
            <a:r>
              <a:rPr lang="uk-UA" dirty="0" smtClean="0"/>
              <a:t>з модуля </a:t>
            </a:r>
            <a:r>
              <a:rPr lang="en-US" dirty="0" smtClean="0"/>
              <a:t>module2</a:t>
            </a:r>
          </a:p>
          <a:p>
            <a:r>
              <a:rPr lang="en-US" b="1" dirty="0" smtClean="0"/>
              <a:t>from mobule2 import </a:t>
            </a:r>
            <a:r>
              <a:rPr lang="en-US" b="1" dirty="0" err="1" smtClean="0"/>
              <a:t>hello_world</a:t>
            </a:r>
            <a:r>
              <a:rPr lang="en-US" b="1" dirty="0" smtClean="0"/>
              <a:t> as hello_world_2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/>
              <a:t># </a:t>
            </a:r>
            <a:r>
              <a:rPr lang="uk-UA" dirty="0" smtClean="0"/>
              <a:t>таким чином в просторі локальних імен маємо два нових імені</a:t>
            </a:r>
          </a:p>
          <a:p>
            <a:r>
              <a:rPr lang="uk-UA" dirty="0" smtClean="0"/>
              <a:t># </a:t>
            </a:r>
            <a:r>
              <a:rPr lang="en-US" dirty="0" smtClean="0"/>
              <a:t>hello_world_1 </a:t>
            </a:r>
            <a:r>
              <a:rPr lang="uk-UA" dirty="0" smtClean="0"/>
              <a:t>та </a:t>
            </a:r>
            <a:r>
              <a:rPr lang="en-US" dirty="0" smtClean="0"/>
              <a:t>hello_world_2, </a:t>
            </a:r>
            <a:r>
              <a:rPr lang="uk-UA" dirty="0" smtClean="0"/>
              <a:t>але не </a:t>
            </a:r>
            <a:r>
              <a:rPr lang="en-US" dirty="0" err="1" smtClean="0"/>
              <a:t>hello_world</a:t>
            </a: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print hello_world_1()</a:t>
            </a:r>
            <a:br>
              <a:rPr lang="en-US" b="1" dirty="0" smtClean="0"/>
            </a:br>
            <a:r>
              <a:rPr lang="en-US" b="1" dirty="0" smtClean="0"/>
              <a:t>print hello_world_2()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91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http://www.vitaliypodoba.com/tutorials/python2-beginners-course/lesson9-python-modules/</a:t>
            </a:r>
            <a:br>
              <a:rPr lang="en-US" dirty="0" smtClean="0"/>
            </a:br>
            <a:r>
              <a:rPr lang="en-US" dirty="0" smtClean="0"/>
              <a:t>https://uk.wikibooks.org/wiki/%D0%9F%D1%96%D0%B4%D1%80%D1%83%D1%87%D0%BD%D0%B8%D0%BA_%D0%BC%D0%BE%D0%B2%D0%B8_Python/%D0%9C%D0%BE%D0%B4%D1%83%D0%BB%D1%96</a:t>
            </a:r>
            <a:br>
              <a:rPr lang="en-US" dirty="0" smtClean="0"/>
            </a:br>
            <a:endParaRPr lang="uk-UA" dirty="0" smtClean="0"/>
          </a:p>
          <a:p>
            <a:r>
              <a:rPr lang="uk-UA" dirty="0" smtClean="0"/>
              <a:t># це головна програма наша - </a:t>
            </a:r>
            <a:r>
              <a:rPr lang="en-US" dirty="0" smtClean="0"/>
              <a:t>mainprogam.py</a:t>
            </a:r>
          </a:p>
          <a:p>
            <a:r>
              <a:rPr lang="en-US" dirty="0" smtClean="0"/>
              <a:t># </a:t>
            </a:r>
            <a:r>
              <a:rPr lang="uk-UA" dirty="0" smtClean="0"/>
              <a:t>імпортуємо інший модуль, під назвою </a:t>
            </a:r>
            <a:r>
              <a:rPr lang="en-US" dirty="0" err="1" smtClean="0"/>
              <a:t>moduletest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import </a:t>
            </a:r>
            <a:r>
              <a:rPr lang="en-US" b="1" dirty="0" err="1" smtClean="0"/>
              <a:t>moduletest</a:t>
            </a:r>
            <a:endParaRPr lang="en-US" b="1" dirty="0" smtClean="0"/>
          </a:p>
          <a:p>
            <a:r>
              <a:rPr lang="en-US" dirty="0" smtClean="0"/>
              <a:t>_______</a:t>
            </a:r>
            <a:endParaRPr lang="uk-UA" dirty="0" smtClean="0"/>
          </a:p>
          <a:p>
            <a:r>
              <a:rPr lang="en-US" dirty="0" smtClean="0"/>
              <a:t># </a:t>
            </a:r>
            <a:r>
              <a:rPr lang="uk-UA" dirty="0" smtClean="0"/>
              <a:t>використання імпортованих змінних, функцій та класів;</a:t>
            </a:r>
          </a:p>
          <a:p>
            <a:r>
              <a:rPr lang="uk-UA" dirty="0" smtClean="0"/>
              <a:t># для цього використовуємо форму &lt;назва імпортованого модуля&gt;.&lt;назва змінної&gt;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print </a:t>
            </a:r>
            <a:r>
              <a:rPr lang="en-US" b="1" dirty="0" err="1" smtClean="0"/>
              <a:t>moduletest.years</a:t>
            </a:r>
            <a:endParaRPr lang="en-US" b="1" dirty="0" smtClean="0"/>
          </a:p>
          <a:p>
            <a:r>
              <a:rPr lang="en-US" b="1" dirty="0" err="1" smtClean="0"/>
              <a:t>stil</a:t>
            </a:r>
            <a:r>
              <a:rPr lang="en-US" b="1" dirty="0" smtClean="0"/>
              <a:t> = </a:t>
            </a:r>
            <a:r>
              <a:rPr lang="en-US" b="1" dirty="0" err="1" smtClean="0"/>
              <a:t>moduletest.Table</a:t>
            </a:r>
            <a:r>
              <a:rPr lang="en-US" b="1" dirty="0" smtClean="0"/>
              <a:t>()</a:t>
            </a:r>
          </a:p>
          <a:p>
            <a:pPr fontAlgn="base"/>
            <a:r>
              <a:rPr lang="en-US" b="1" dirty="0" err="1" smtClean="0"/>
              <a:t>stil.details</a:t>
            </a:r>
            <a:r>
              <a:rPr lang="en-US" b="1" dirty="0" smtClean="0"/>
              <a:t>()</a:t>
            </a:r>
            <a:br>
              <a:rPr lang="en-US" b="1" dirty="0" smtClean="0"/>
            </a:br>
            <a:r>
              <a:rPr lang="en-US" dirty="0" smtClean="0"/>
              <a:t>____</a:t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moduletest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hello_world</a:t>
            </a:r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moduletest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 years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</a:t>
            </a:r>
            <a:r>
              <a:rPr lang="uk-UA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або також ми можемо </a:t>
            </a:r>
            <a:r>
              <a:rPr lang="uk-UA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імпортнути</a:t>
            </a:r>
            <a:r>
              <a:rPr lang="uk-UA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кілька імен одним рядочком, через кому</a:t>
            </a:r>
          </a:p>
          <a:p>
            <a:pPr fontAlgn="base"/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moduletest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hello_world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years</a:t>
            </a:r>
            <a:b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_______________</a:t>
            </a:r>
          </a:p>
          <a:p>
            <a:r>
              <a:rPr lang="uk-UA" dirty="0" smtClean="0"/>
              <a:t># імпортуємо усе з модуля </a:t>
            </a:r>
            <a:r>
              <a:rPr lang="en-US" dirty="0" err="1" smtClean="0"/>
              <a:t>moduletest</a:t>
            </a:r>
            <a:endParaRPr lang="en-US" dirty="0" smtClean="0"/>
          </a:p>
          <a:p>
            <a:r>
              <a:rPr lang="en-US" b="1" dirty="0" smtClean="0"/>
              <a:t>from </a:t>
            </a:r>
            <a:r>
              <a:rPr lang="en-US" b="1" dirty="0" err="1" smtClean="0"/>
              <a:t>moduletest</a:t>
            </a:r>
            <a:r>
              <a:rPr lang="en-US" b="1" dirty="0" smtClean="0"/>
              <a:t> import *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/>
              <a:t># </a:t>
            </a:r>
            <a:r>
              <a:rPr lang="uk-UA" dirty="0" smtClean="0"/>
              <a:t>після цього маємо в полі імен нашого поточного </a:t>
            </a:r>
            <a:r>
              <a:rPr lang="uk-UA" dirty="0" err="1" smtClean="0"/>
              <a:t>файлика</a:t>
            </a:r>
            <a:r>
              <a:rPr lang="uk-UA" dirty="0" smtClean="0"/>
              <a:t> усі</a:t>
            </a:r>
          </a:p>
          <a:p>
            <a:r>
              <a:rPr lang="uk-UA" dirty="0" smtClean="0"/>
              <a:t># змінні, функції та класи з вище імпортованого модуля</a:t>
            </a:r>
          </a:p>
          <a:p>
            <a:r>
              <a:rPr lang="en-US" b="1" dirty="0" smtClean="0"/>
              <a:t>print </a:t>
            </a:r>
            <a:r>
              <a:rPr lang="en-US" b="1" dirty="0" err="1" smtClean="0"/>
              <a:t>hello_world</a:t>
            </a:r>
            <a:r>
              <a:rPr lang="en-US" b="1" dirty="0" smtClean="0"/>
              <a:t>()</a:t>
            </a:r>
            <a:br>
              <a:rPr lang="en-US" b="1" dirty="0" smtClean="0"/>
            </a:br>
            <a:r>
              <a:rPr lang="en-US" dirty="0" smtClean="0"/>
              <a:t>___________________________</a:t>
            </a:r>
            <a:br>
              <a:rPr lang="en-US" dirty="0" smtClean="0"/>
            </a:br>
            <a:endParaRPr lang="en-US" dirty="0" smtClean="0"/>
          </a:p>
          <a:p>
            <a:r>
              <a:rPr lang="uk-UA" dirty="0" smtClean="0"/>
              <a:t># імпортуємо функцію </a:t>
            </a:r>
            <a:r>
              <a:rPr lang="en-US" dirty="0" err="1" smtClean="0"/>
              <a:t>hello_world</a:t>
            </a:r>
            <a:r>
              <a:rPr lang="en-US" dirty="0" smtClean="0"/>
              <a:t> </a:t>
            </a:r>
            <a:r>
              <a:rPr lang="uk-UA" dirty="0" smtClean="0"/>
              <a:t>з модуля </a:t>
            </a:r>
            <a:r>
              <a:rPr lang="en-US" dirty="0" smtClean="0"/>
              <a:t>module1</a:t>
            </a:r>
          </a:p>
          <a:p>
            <a:r>
              <a:rPr lang="en-US" dirty="0" smtClean="0"/>
              <a:t># </a:t>
            </a:r>
            <a:r>
              <a:rPr lang="uk-UA" dirty="0" smtClean="0"/>
              <a:t>і присвоюємо їй локальну назву </a:t>
            </a:r>
            <a:r>
              <a:rPr lang="en-US" dirty="0" smtClean="0"/>
              <a:t>hello_world_1</a:t>
            </a:r>
          </a:p>
          <a:p>
            <a:r>
              <a:rPr lang="en-US" b="1" dirty="0" smtClean="0"/>
              <a:t>from module1 import </a:t>
            </a:r>
            <a:r>
              <a:rPr lang="en-US" b="1" dirty="0" err="1" smtClean="0"/>
              <a:t>hello_world</a:t>
            </a:r>
            <a:r>
              <a:rPr lang="en-US" b="1" dirty="0" smtClean="0"/>
              <a:t> as hello_world_1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/>
              <a:t># </a:t>
            </a:r>
            <a:r>
              <a:rPr lang="uk-UA" dirty="0" smtClean="0"/>
              <a:t>а тепер функцію </a:t>
            </a:r>
            <a:r>
              <a:rPr lang="en-US" dirty="0" err="1" smtClean="0"/>
              <a:t>hello_world</a:t>
            </a:r>
            <a:r>
              <a:rPr lang="en-US" dirty="0" smtClean="0"/>
              <a:t> </a:t>
            </a:r>
            <a:r>
              <a:rPr lang="uk-UA" dirty="0" smtClean="0"/>
              <a:t>з модуля </a:t>
            </a:r>
            <a:r>
              <a:rPr lang="en-US" dirty="0" smtClean="0"/>
              <a:t>module2</a:t>
            </a:r>
          </a:p>
          <a:p>
            <a:r>
              <a:rPr lang="en-US" b="1" dirty="0" smtClean="0"/>
              <a:t>from mobule2 import </a:t>
            </a:r>
            <a:r>
              <a:rPr lang="en-US" b="1" dirty="0" err="1" smtClean="0"/>
              <a:t>hello_world</a:t>
            </a:r>
            <a:r>
              <a:rPr lang="en-US" b="1" dirty="0" smtClean="0"/>
              <a:t> as hello_world_2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/>
              <a:t># </a:t>
            </a:r>
            <a:r>
              <a:rPr lang="uk-UA" dirty="0" smtClean="0"/>
              <a:t>таким чином в просторі локальних імен маємо два нових імені</a:t>
            </a:r>
          </a:p>
          <a:p>
            <a:r>
              <a:rPr lang="uk-UA" dirty="0" smtClean="0"/>
              <a:t># </a:t>
            </a:r>
            <a:r>
              <a:rPr lang="en-US" dirty="0" smtClean="0"/>
              <a:t>hello_world_1 </a:t>
            </a:r>
            <a:r>
              <a:rPr lang="uk-UA" dirty="0" smtClean="0"/>
              <a:t>та </a:t>
            </a:r>
            <a:r>
              <a:rPr lang="en-US" dirty="0" smtClean="0"/>
              <a:t>hello_world_2, </a:t>
            </a:r>
            <a:r>
              <a:rPr lang="uk-UA" dirty="0" smtClean="0"/>
              <a:t>але не </a:t>
            </a:r>
            <a:r>
              <a:rPr lang="en-US" dirty="0" err="1" smtClean="0"/>
              <a:t>hello_world</a:t>
            </a: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print hello_world_1()</a:t>
            </a:r>
            <a:br>
              <a:rPr lang="en-US" b="1" dirty="0" smtClean="0"/>
            </a:br>
            <a:r>
              <a:rPr lang="en-US" b="1" dirty="0" smtClean="0"/>
              <a:t>print hello_world_2()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65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Модуль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забезпечує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доступ до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деяких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змінних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і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функцій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які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взаємодіють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інтерпритатором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sys.path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список </a:t>
            </a:r>
            <a:r>
              <a:rPr lang="uk-UA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шляхів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пошуку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модулів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85515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9982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https://uk.wikibooks.org/wiki/%D0%9F%D1%96%D0%B4%D1%80%D1%83%D1%87%D0%BD%D0%B8%D0%BA_%D0%BC%D0%BE%D0%B2%D0%B8_Python/%D0%9C%D0%BE%D0%B4%D1%83%D0%BB%D1%96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uk-UA" dirty="0" smtClean="0"/>
              <a:t>П</a:t>
            </a:r>
            <a:r>
              <a:rPr lang="uk-UA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акети — це засіб організації іменного простору модулів </a:t>
            </a:r>
            <a:r>
              <a:rPr lang="uk-UA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Пайтона</a:t>
            </a:r>
            <a:r>
              <a:rPr lang="uk-UA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шляхом використання "нотації крапками" ("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dotted module names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uk-UA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Наприклад, назва модуля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A.B </a:t>
            </a:r>
            <a:r>
              <a:rPr lang="uk-UA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вказує на </a:t>
            </a:r>
            <a:r>
              <a:rPr lang="uk-UA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підмодуль</a:t>
            </a:r>
            <a:r>
              <a:rPr lang="uk-UA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"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B" </a:t>
            </a:r>
            <a:r>
              <a:rPr lang="uk-UA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 пакеті "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A". </a:t>
            </a:r>
            <a:r>
              <a:rPr lang="uk-UA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Подібно до того як використання модулів позбавляє авторів зайвих </a:t>
            </a:r>
            <a:r>
              <a:rPr lang="uk-UA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тривог</a:t>
            </a:r>
            <a:r>
              <a:rPr lang="uk-UA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щодо назв глобальних змінних, визначених кимось іншим, використання назв модулів, з'єднаних крапками, допомагає авторам багатомодульних пакетів (як, скажімо,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NumPy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чи графічної бібліотеки 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 Imaging Library) </a:t>
            </a:r>
            <a:r>
              <a:rPr lang="uk-UA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уникати проблем, пов'язаних з використанням однакових назв модулів.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u="sng" dirty="0" smtClean="0"/>
              <a:t>____</a:t>
            </a:r>
            <a:r>
              <a:rPr lang="ru-RU" b="1" u="sng" dirty="0" err="1" smtClean="0"/>
              <a:t>можлива</a:t>
            </a:r>
            <a:r>
              <a:rPr lang="ru-RU" b="1" u="sng" dirty="0" smtClean="0"/>
              <a:t> структура </a:t>
            </a:r>
            <a:r>
              <a:rPr lang="ru-RU" b="1" u="sng" dirty="0" err="1" smtClean="0"/>
              <a:t>вашого</a:t>
            </a:r>
            <a:r>
              <a:rPr lang="ru-RU" b="1" u="sng" dirty="0" smtClean="0"/>
              <a:t> пакета (</a:t>
            </a:r>
            <a:r>
              <a:rPr lang="ru-RU" b="1" u="sng" dirty="0" err="1" smtClean="0"/>
              <a:t>виражену</a:t>
            </a:r>
            <a:r>
              <a:rPr lang="ru-RU" b="1" u="sng" dirty="0" smtClean="0"/>
              <a:t> у </a:t>
            </a:r>
            <a:r>
              <a:rPr lang="ru-RU" b="1" u="sng" dirty="0" err="1" smtClean="0"/>
              <a:t>термінах</a:t>
            </a:r>
            <a:r>
              <a:rPr lang="ru-RU" b="1" u="sng" dirty="0" smtClean="0"/>
              <a:t> </a:t>
            </a:r>
            <a:r>
              <a:rPr lang="ru-RU" b="1" u="sng" dirty="0" err="1" smtClean="0"/>
              <a:t>ієрархічної</a:t>
            </a:r>
            <a:r>
              <a:rPr lang="ru-RU" b="1" u="sng" dirty="0" smtClean="0"/>
              <a:t> </a:t>
            </a:r>
            <a:r>
              <a:rPr lang="ru-RU" b="1" u="sng" dirty="0" err="1" smtClean="0"/>
              <a:t>файлової</a:t>
            </a:r>
            <a:r>
              <a:rPr lang="ru-RU" b="1" u="sng" dirty="0" smtClean="0"/>
              <a:t> </a:t>
            </a:r>
            <a:r>
              <a:rPr lang="ru-RU" b="1" u="sng" dirty="0" err="1" smtClean="0"/>
              <a:t>системи</a:t>
            </a:r>
            <a:r>
              <a:rPr lang="ru-RU" b="1" u="sng" dirty="0" smtClean="0"/>
              <a:t>)</a:t>
            </a:r>
            <a:r>
              <a:rPr lang="en-US" b="1" u="sng" dirty="0" smtClean="0"/>
              <a:t>___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Sound/ </a:t>
            </a:r>
            <a:r>
              <a:rPr lang="uk-UA" dirty="0" smtClean="0"/>
              <a:t>Пакет найвищого рівня </a:t>
            </a:r>
            <a:endParaRPr lang="en-US" dirty="0" smtClean="0"/>
          </a:p>
          <a:p>
            <a:r>
              <a:rPr lang="en-US" dirty="0" smtClean="0"/>
              <a:t>	</a:t>
            </a:r>
            <a:r>
              <a:rPr lang="uk-UA" dirty="0" smtClean="0"/>
              <a:t>__</a:t>
            </a:r>
            <a:r>
              <a:rPr lang="en-US" dirty="0" smtClean="0"/>
              <a:t>init__.py </a:t>
            </a:r>
            <a:r>
              <a:rPr lang="uk-UA" dirty="0" smtClean="0"/>
              <a:t>Ініціалізація звукового пакета </a:t>
            </a:r>
            <a:endParaRPr lang="en-US" dirty="0" smtClean="0"/>
          </a:p>
          <a:p>
            <a:r>
              <a:rPr lang="en-US" dirty="0" smtClean="0"/>
              <a:t>	Formats/ </a:t>
            </a:r>
            <a:r>
              <a:rPr lang="uk-UA" dirty="0" err="1" smtClean="0"/>
              <a:t>Підпакет</a:t>
            </a:r>
            <a:r>
              <a:rPr lang="uk-UA" dirty="0" smtClean="0"/>
              <a:t> конвертування форматів файлів </a:t>
            </a:r>
            <a:endParaRPr lang="en-US" dirty="0" smtClean="0"/>
          </a:p>
          <a:p>
            <a:r>
              <a:rPr lang="en-US" dirty="0" smtClean="0"/>
              <a:t>		</a:t>
            </a:r>
            <a:r>
              <a:rPr lang="uk-UA" dirty="0" smtClean="0"/>
              <a:t>__</a:t>
            </a:r>
            <a:r>
              <a:rPr lang="en-US" dirty="0" smtClean="0"/>
              <a:t>init__.py </a:t>
            </a:r>
          </a:p>
          <a:p>
            <a:r>
              <a:rPr lang="en-US" dirty="0" smtClean="0"/>
              <a:t>		wavread.py </a:t>
            </a:r>
          </a:p>
          <a:p>
            <a:r>
              <a:rPr lang="en-US" dirty="0" smtClean="0"/>
              <a:t>		wavwrite.py</a:t>
            </a:r>
          </a:p>
          <a:p>
            <a:r>
              <a:rPr lang="en-US" dirty="0" smtClean="0"/>
              <a:t>		aiffread.py</a:t>
            </a:r>
          </a:p>
          <a:p>
            <a:r>
              <a:rPr lang="en-US" dirty="0" smtClean="0"/>
              <a:t>		aiffwrite.py</a:t>
            </a:r>
          </a:p>
          <a:p>
            <a:r>
              <a:rPr lang="en-US" dirty="0" smtClean="0"/>
              <a:t>		... </a:t>
            </a:r>
          </a:p>
          <a:p>
            <a:r>
              <a:rPr lang="en-US" dirty="0" smtClean="0"/>
              <a:t>	Effects/ </a:t>
            </a:r>
            <a:r>
              <a:rPr lang="uk-UA" dirty="0" err="1" smtClean="0"/>
              <a:t>Підпакет</a:t>
            </a:r>
            <a:r>
              <a:rPr lang="uk-UA" dirty="0" smtClean="0"/>
              <a:t> звукових ефектів</a:t>
            </a:r>
            <a:endParaRPr lang="en-US" dirty="0" smtClean="0"/>
          </a:p>
          <a:p>
            <a:r>
              <a:rPr lang="en-US" dirty="0" smtClean="0"/>
              <a:t>		</a:t>
            </a:r>
            <a:r>
              <a:rPr lang="uk-UA" dirty="0" smtClean="0"/>
              <a:t> __</a:t>
            </a:r>
            <a:r>
              <a:rPr lang="en-US" dirty="0" smtClean="0"/>
              <a:t>init__.py </a:t>
            </a:r>
          </a:p>
          <a:p>
            <a:r>
              <a:rPr lang="en-US" dirty="0" smtClean="0"/>
              <a:t>		echo.py </a:t>
            </a:r>
          </a:p>
          <a:p>
            <a:r>
              <a:rPr lang="en-US" dirty="0" smtClean="0"/>
              <a:t>		surround.py </a:t>
            </a:r>
          </a:p>
          <a:p>
            <a:r>
              <a:rPr lang="en-US" dirty="0" smtClean="0"/>
              <a:t>		reverse.py </a:t>
            </a:r>
          </a:p>
          <a:p>
            <a:r>
              <a:rPr lang="en-US" dirty="0" smtClean="0"/>
              <a:t>	Filters/ </a:t>
            </a:r>
            <a:r>
              <a:rPr lang="uk-UA" dirty="0" err="1" smtClean="0"/>
              <a:t>Підпакет</a:t>
            </a:r>
            <a:r>
              <a:rPr lang="uk-UA" dirty="0" smtClean="0"/>
              <a:t> фільтрів </a:t>
            </a:r>
            <a:endParaRPr lang="en-US" dirty="0" smtClean="0"/>
          </a:p>
          <a:p>
            <a:r>
              <a:rPr lang="en-US" dirty="0" smtClean="0"/>
              <a:t>		</a:t>
            </a:r>
            <a:r>
              <a:rPr lang="uk-UA" dirty="0" smtClean="0"/>
              <a:t>__</a:t>
            </a:r>
            <a:r>
              <a:rPr lang="en-US" dirty="0" smtClean="0"/>
              <a:t>init__.py</a:t>
            </a:r>
          </a:p>
          <a:p>
            <a:r>
              <a:rPr lang="en-US" dirty="0" smtClean="0"/>
              <a:t>		equalizer.py</a:t>
            </a:r>
          </a:p>
          <a:p>
            <a:r>
              <a:rPr lang="en-US" dirty="0" smtClean="0"/>
              <a:t>		vocoder.py</a:t>
            </a:r>
            <a:r>
              <a:rPr lang="uk-UA" dirty="0" smtClean="0"/>
              <a:t/>
            </a:r>
            <a:br>
              <a:rPr lang="uk-UA" dirty="0" smtClean="0"/>
            </a:br>
            <a:r>
              <a:rPr lang="uk-UA" dirty="0" smtClean="0"/>
              <a:t>__________________________________________________________________</a:t>
            </a:r>
            <a:br>
              <a:rPr lang="uk-UA" dirty="0" smtClean="0"/>
            </a:br>
            <a:r>
              <a:rPr lang="en-US" b="1" dirty="0" smtClean="0"/>
              <a:t>import </a:t>
            </a:r>
            <a:r>
              <a:rPr lang="en-US" b="1" dirty="0" err="1" smtClean="0"/>
              <a:t>Sound.Effects.echo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uk-UA" dirty="0" smtClean="0"/>
              <a:t>__________________________________________________________________</a:t>
            </a:r>
          </a:p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46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108848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85110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57075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2739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02025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3734514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685435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4022539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93"/>
            <a:ext cx="11494709" cy="4535482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34" indent="-228578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886" indent="-228578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780585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89"/>
            <a:ext cx="11565617" cy="4391025"/>
          </a:xfrm>
        </p:spPr>
        <p:txBody>
          <a:bodyPr/>
          <a:lstStyle>
            <a:lvl1pPr marL="228578" indent="-228578">
              <a:buClr>
                <a:schemeClr val="bg2"/>
              </a:buClr>
              <a:buFont typeface="Arial"/>
              <a:buChar char="•"/>
              <a:defRPr sz="2200"/>
            </a:lvl1pPr>
            <a:lvl2pPr marL="685734" indent="-228578">
              <a:buClr>
                <a:schemeClr val="bg2"/>
              </a:buClr>
              <a:buFont typeface="Arial"/>
              <a:buChar char="•"/>
              <a:defRPr sz="2200" baseline="0"/>
            </a:lvl2pPr>
            <a:lvl3pPr marL="1142886" indent="-228578">
              <a:buClr>
                <a:schemeClr val="bg2"/>
              </a:buClr>
              <a:buFont typeface="Arial"/>
              <a:buChar char="•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Arial"/>
              <a:buChar char="•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9062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42424576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26677534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1893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9664868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1686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41960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868973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74876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</p:spTree>
    <p:extLst>
      <p:ext uri="{BB962C8B-B14F-4D97-AF65-F5344CB8AC3E}">
        <p14:creationId xmlns:p14="http://schemas.microsoft.com/office/powerpoint/2010/main" val="11286899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842787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855464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5590467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1780709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92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546376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427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89"/>
            <a:ext cx="11565617" cy="4391025"/>
          </a:xfrm>
        </p:spPr>
        <p:txBody>
          <a:bodyPr/>
          <a:lstStyle>
            <a:lvl1pPr marL="228578" indent="-228578">
              <a:buClr>
                <a:schemeClr val="bg2"/>
              </a:buClr>
              <a:buFont typeface="Arial"/>
              <a:buChar char="•"/>
              <a:defRPr sz="2200"/>
            </a:lvl1pPr>
            <a:lvl2pPr marL="685734" indent="-228578">
              <a:buClr>
                <a:schemeClr val="bg2"/>
              </a:buClr>
              <a:buFont typeface="Arial"/>
              <a:buChar char="•"/>
              <a:defRPr sz="2200" baseline="0"/>
            </a:lvl2pPr>
            <a:lvl3pPr marL="1142886" indent="-228578">
              <a:buClr>
                <a:schemeClr val="bg2"/>
              </a:buClr>
              <a:buFont typeface="Arial"/>
              <a:buChar char="•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Arial"/>
              <a:buChar char="•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635043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Layout (w/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307200" y="1447801"/>
            <a:ext cx="10972800" cy="4525963"/>
          </a:xfrm>
          <a:prstGeom prst="rect">
            <a:avLst/>
          </a:prstGeom>
        </p:spPr>
        <p:txBody>
          <a:bodyPr rtlCol="0">
            <a:normAutofit/>
          </a:bodyPr>
          <a:lstStyle>
            <a:lvl1pPr marL="266700" indent="-266700">
              <a:defRPr baseline="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buClr>
                <a:srgbClr val="017EB8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307200" y="0"/>
            <a:ext cx="10972800" cy="914400"/>
          </a:xfrm>
        </p:spPr>
        <p:txBody>
          <a:bodyPr/>
          <a:lstStyle>
            <a:lvl1pPr algn="l">
              <a:defRPr baseline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uk-UA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AD26DAE-CEB6-4838-B348-3780174E865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2033" y="6443663"/>
            <a:ext cx="2844800" cy="3603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44499426-F32C-49EE-8436-0AA6AF0E293D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7060883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914400"/>
            <a:ext cx="11582400" cy="6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04800" y="1828800"/>
            <a:ext cx="11582400" cy="4724400"/>
          </a:xfrm>
        </p:spPr>
        <p:txBody>
          <a:bodyPr/>
          <a:lstStyle/>
          <a:p>
            <a:pPr lvl="0"/>
            <a:endParaRPr lang="uk-UA" noProof="0"/>
          </a:p>
        </p:txBody>
      </p:sp>
    </p:spTree>
    <p:extLst>
      <p:ext uri="{BB962C8B-B14F-4D97-AF65-F5344CB8AC3E}">
        <p14:creationId xmlns:p14="http://schemas.microsoft.com/office/powerpoint/2010/main" val="3164809040"/>
      </p:ext>
    </p:extLst>
  </p:cSld>
  <p:clrMapOvr>
    <a:masterClrMapping/>
  </p:clrMapOvr>
  <p:transition advTm="500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55441498"/>
      </p:ext>
    </p:extLst>
  </p:cSld>
  <p:clrMapOvr>
    <a:masterClrMapping/>
  </p:clrMapOvr>
  <p:transition advTm="500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2202" y="1233488"/>
            <a:ext cx="11355761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rgbClr val="171B65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11" name="Content Placeholder 4"/>
          <p:cNvSpPr>
            <a:spLocks noGrp="1"/>
          </p:cNvSpPr>
          <p:nvPr>
            <p:ph sz="half" idx="10" hasCustomPrompt="1"/>
          </p:nvPr>
        </p:nvSpPr>
        <p:spPr>
          <a:xfrm>
            <a:off x="412200" y="2034652"/>
            <a:ext cx="11352277" cy="4351338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  <a:endParaRPr lang="ru-RU" dirty="0"/>
          </a:p>
          <a:p>
            <a:pPr lvl="1"/>
            <a:r>
              <a:rPr lang="en-US" dirty="0"/>
              <a:t>Second level</a:t>
            </a:r>
            <a:endParaRPr lang="ru-RU" dirty="0"/>
          </a:p>
          <a:p>
            <a:pPr lvl="2"/>
            <a:r>
              <a:rPr lang="en-US" dirty="0"/>
              <a:t>Third level</a:t>
            </a:r>
            <a:endParaRPr lang="ru-RU" dirty="0"/>
          </a:p>
          <a:p>
            <a:pPr lvl="3"/>
            <a:r>
              <a:rPr lang="en-US" dirty="0"/>
              <a:t>Fourth level</a:t>
            </a:r>
            <a:endParaRPr lang="ru-RU" dirty="0"/>
          </a:p>
          <a:p>
            <a:pPr lvl="4"/>
            <a:r>
              <a:rPr lang="en-US" dirty="0"/>
              <a:t>Fifth level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03282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6561" y="1233488"/>
            <a:ext cx="11513504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/>
              <a:t>Click to add text</a:t>
            </a:r>
            <a:endParaRPr lang="ru-RU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6560" y="343778"/>
            <a:ext cx="11511915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73502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77726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60443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07881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62363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9" name="TextBox 3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986282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3376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9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6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Relationship Id="rId22" Type="http://schemas.openxmlformats.org/officeDocument/2006/relationships/image" Target="../media/image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7385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2" r:id="rId3"/>
    <p:sldLayoutId id="2147483654" r:id="rId4"/>
    <p:sldLayoutId id="2147483657" r:id="rId5"/>
    <p:sldLayoutId id="2147483661" r:id="rId6"/>
    <p:sldLayoutId id="2147483663" r:id="rId7"/>
    <p:sldLayoutId id="2147483665" r:id="rId8"/>
    <p:sldLayoutId id="2147483667" r:id="rId9"/>
    <p:sldLayoutId id="2147483670" r:id="rId10"/>
    <p:sldLayoutId id="2147483669" r:id="rId11"/>
    <p:sldLayoutId id="2147483671" r:id="rId12"/>
    <p:sldLayoutId id="2147483672" r:id="rId13"/>
    <p:sldLayoutId id="2147483673" r:id="rId14"/>
    <p:sldLayoutId id="2147483689" r:id="rId15"/>
    <p:sldLayoutId id="214748369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7248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864" userDrawn="1">
          <p15:clr>
            <a:srgbClr val="F26B43"/>
          </p15:clr>
        </p15:guide>
        <p15:guide id="7" orient="horz" pos="3456" userDrawn="1">
          <p15:clr>
            <a:srgbClr val="F26B43"/>
          </p15:clr>
        </p15:guide>
        <p15:guide id="8" orient="horz" pos="3888" userDrawn="1">
          <p15:clr>
            <a:srgbClr val="F26B43"/>
          </p15:clr>
        </p15:guide>
        <p15:guide id="9" pos="1680" userDrawn="1">
          <p15:clr>
            <a:srgbClr val="F26B43"/>
          </p15:clr>
        </p15:guide>
        <p15:guide id="10" pos="1824" userDrawn="1">
          <p15:clr>
            <a:srgbClr val="F26B43"/>
          </p15:clr>
        </p15:guide>
        <p15:guide id="11" pos="2616" userDrawn="1">
          <p15:clr>
            <a:srgbClr val="F26B43"/>
          </p15:clr>
        </p15:guide>
        <p15:guide id="12" pos="3072" userDrawn="1">
          <p15:clr>
            <a:srgbClr val="F26B43"/>
          </p15:clr>
        </p15:guide>
        <p15:guide id="13" pos="2760" userDrawn="1">
          <p15:clr>
            <a:srgbClr val="F26B43"/>
          </p15:clr>
        </p15:guide>
        <p15:guide id="14" pos="3216" userDrawn="1">
          <p15:clr>
            <a:srgbClr val="F26B43"/>
          </p15:clr>
        </p15:guide>
        <p15:guide id="15" pos="4464" userDrawn="1">
          <p15:clr>
            <a:srgbClr val="F26B43"/>
          </p15:clr>
        </p15:guide>
        <p15:guide id="16" pos="4608" userDrawn="1">
          <p15:clr>
            <a:srgbClr val="F26B43"/>
          </p15:clr>
        </p15:guide>
        <p15:guide id="17" pos="4920" userDrawn="1">
          <p15:clr>
            <a:srgbClr val="F26B43"/>
          </p15:clr>
        </p15:guide>
        <p15:guide id="18" pos="5064" userDrawn="1">
          <p15:clr>
            <a:srgbClr val="F26B43"/>
          </p15:clr>
        </p15:guide>
        <p15:guide id="19" pos="5856" userDrawn="1">
          <p15:clr>
            <a:srgbClr val="F26B43"/>
          </p15:clr>
        </p15:guide>
        <p15:guide id="20" pos="6000" userDrawn="1">
          <p15:clr>
            <a:srgbClr val="F26B43"/>
          </p15:clr>
        </p15:guide>
        <p15:guide id="21" orient="horz" pos="1296" userDrawn="1">
          <p15:clr>
            <a:srgbClr val="F26B43"/>
          </p15:clr>
        </p15:guide>
        <p15:guide id="22" orient="horz" pos="1728" userDrawn="1">
          <p15:clr>
            <a:srgbClr val="F26B43"/>
          </p15:clr>
        </p15:guide>
        <p15:guide id="23" pos="3768" userDrawn="1">
          <p15:clr>
            <a:srgbClr val="F26B43"/>
          </p15:clr>
        </p15:guide>
        <p15:guide id="24" pos="391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9959145" y="5906728"/>
            <a:ext cx="1547053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7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64" r:id="rId7"/>
    <p:sldLayoutId id="2147483666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MODULES </a:t>
            </a:r>
            <a:r>
              <a:rPr lang="en-US" dirty="0"/>
              <a:t>and </a:t>
            </a:r>
            <a:r>
              <a:rPr lang="en-US" dirty="0" smtClean="0"/>
              <a:t>PACKAGES</a:t>
            </a:r>
            <a:endParaRPr lang="en-US" sz="12000" dirty="0"/>
          </a:p>
        </p:txBody>
      </p:sp>
    </p:spTree>
    <p:extLst>
      <p:ext uri="{BB962C8B-B14F-4D97-AF65-F5344CB8AC3E}">
        <p14:creationId xmlns:p14="http://schemas.microsoft.com/office/powerpoint/2010/main" val="155275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1" y="1233488"/>
            <a:ext cx="11513504" cy="4767262"/>
          </a:xfrm>
        </p:spPr>
        <p:txBody>
          <a:bodyPr/>
          <a:lstStyle/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uk-UA" sz="2800" dirty="0"/>
              <a:t>current directory</a:t>
            </a:r>
          </a:p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uk-UA" sz="2800" dirty="0"/>
              <a:t>list of directories specified in PYTHONPATH environment variable</a:t>
            </a:r>
          </a:p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uk-UA" sz="2800" dirty="0"/>
              <a:t>uses installation-default if not defined, e.g., .:/</a:t>
            </a:r>
            <a:r>
              <a:rPr lang="en-US" altLang="uk-UA" sz="2800" dirty="0" err="1"/>
              <a:t>usr</a:t>
            </a:r>
            <a:r>
              <a:rPr lang="en-US" altLang="uk-UA" sz="2800" dirty="0"/>
              <a:t>/local/lib/python</a:t>
            </a:r>
          </a:p>
          <a:p>
            <a:pPr marL="457200" indent="-4572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uk-UA" sz="2800" dirty="0"/>
              <a:t>uses </a:t>
            </a:r>
            <a:r>
              <a:rPr lang="en-US" altLang="uk-UA" sz="2800" dirty="0" err="1"/>
              <a:t>sys.path</a:t>
            </a:r>
            <a:endParaRPr lang="en-US" altLang="uk-UA" sz="2800" dirty="0"/>
          </a:p>
          <a:p>
            <a:pPr lvl="1">
              <a:buNone/>
            </a:pPr>
            <a:r>
              <a:rPr lang="en-US" altLang="uk-UA" sz="1600" dirty="0">
                <a:solidFill>
                  <a:schemeClr val="folHlink"/>
                </a:solidFill>
                <a:latin typeface="Lucida Console" panose="020B0609040504020204" pitchFamily="49" charset="0"/>
              </a:rPr>
              <a:t>&gt;&gt;&gt; import sys</a:t>
            </a:r>
          </a:p>
          <a:p>
            <a:pPr lvl="1">
              <a:buNone/>
            </a:pPr>
            <a:r>
              <a:rPr lang="en-US" altLang="uk-UA" sz="1600" dirty="0">
                <a:solidFill>
                  <a:schemeClr val="folHlink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uk-UA" sz="1600" dirty="0" err="1">
                <a:solidFill>
                  <a:schemeClr val="folHlink"/>
                </a:solidFill>
                <a:latin typeface="Lucida Console" panose="020B0609040504020204" pitchFamily="49" charset="0"/>
              </a:rPr>
              <a:t>sys.path</a:t>
            </a:r>
            <a:endParaRPr lang="en-US" altLang="uk-UA" sz="1600" dirty="0">
              <a:solidFill>
                <a:schemeClr val="folHlink"/>
              </a:solidFill>
              <a:latin typeface="Lucida Console" panose="020B0609040504020204" pitchFamily="49" charset="0"/>
            </a:endParaRPr>
          </a:p>
          <a:p>
            <a:pPr lvl="1">
              <a:buNone/>
            </a:pPr>
            <a:r>
              <a:rPr lang="en-US" altLang="uk-UA" sz="1600" dirty="0">
                <a:solidFill>
                  <a:schemeClr val="folHlink"/>
                </a:solidFill>
                <a:latin typeface="Lucida Console" panose="020B0609040504020204" pitchFamily="49" charset="0"/>
              </a:rPr>
              <a:t>['C:\\Users\\</a:t>
            </a:r>
            <a:r>
              <a:rPr lang="en-US" altLang="uk-UA" sz="1600" dirty="0" err="1">
                <a:solidFill>
                  <a:schemeClr val="folHlink"/>
                </a:solidFill>
                <a:latin typeface="Lucida Console" panose="020B0609040504020204" pitchFamily="49" charset="0"/>
              </a:rPr>
              <a:t>lhalam</a:t>
            </a:r>
            <a:r>
              <a:rPr lang="en-US" altLang="uk-UA" sz="1600" dirty="0">
                <a:solidFill>
                  <a:schemeClr val="folHlink"/>
                </a:solidFill>
                <a:latin typeface="Lucida Console" panose="020B0609040504020204" pitchFamily="49" charset="0"/>
              </a:rPr>
              <a:t>\\Desktop', 'C:\\Windows\\SYSTEM32\\python27.zip', 'C:\\Python27\\DLLs', 'C:\\Python27\\lib', 'C:\\Python27\\lib\\plat-win', 'C:\\Python27\\lib\\lib-</a:t>
            </a:r>
            <a:r>
              <a:rPr lang="en-US" altLang="uk-UA" sz="1600" dirty="0" err="1">
                <a:solidFill>
                  <a:schemeClr val="folHlink"/>
                </a:solidFill>
                <a:latin typeface="Lucida Console" panose="020B0609040504020204" pitchFamily="49" charset="0"/>
              </a:rPr>
              <a:t>tk</a:t>
            </a:r>
            <a:r>
              <a:rPr lang="en-US" altLang="uk-UA" sz="1600" dirty="0">
                <a:solidFill>
                  <a:schemeClr val="folHlink"/>
                </a:solidFill>
                <a:latin typeface="Lucida Console" panose="020B0609040504020204" pitchFamily="49" charset="0"/>
              </a:rPr>
              <a:t>', 'C:\\Python27', 'C:\\Users\\</a:t>
            </a:r>
            <a:r>
              <a:rPr lang="en-US" altLang="uk-UA" sz="1600" dirty="0" err="1">
                <a:solidFill>
                  <a:schemeClr val="folHlink"/>
                </a:solidFill>
                <a:latin typeface="Lucida Console" panose="020B0609040504020204" pitchFamily="49" charset="0"/>
              </a:rPr>
              <a:t>lhalam</a:t>
            </a:r>
            <a:r>
              <a:rPr lang="en-US" altLang="uk-UA" sz="1600" dirty="0">
                <a:solidFill>
                  <a:schemeClr val="folHlink"/>
                </a:solidFill>
                <a:latin typeface="Lucida Console" panose="020B0609040504020204" pitchFamily="49" charset="0"/>
              </a:rPr>
              <a:t>\\</a:t>
            </a:r>
            <a:r>
              <a:rPr lang="en-US" altLang="uk-UA" sz="1600" dirty="0" err="1">
                <a:solidFill>
                  <a:schemeClr val="folHlink"/>
                </a:solidFill>
                <a:latin typeface="Lucida Console" panose="020B0609040504020204" pitchFamily="49" charset="0"/>
              </a:rPr>
              <a:t>AppData</a:t>
            </a:r>
            <a:r>
              <a:rPr lang="en-US" altLang="uk-UA" sz="1600" dirty="0">
                <a:solidFill>
                  <a:schemeClr val="folHlink"/>
                </a:solidFill>
                <a:latin typeface="Lucida Console" panose="020B0609040504020204" pitchFamily="49" charset="0"/>
              </a:rPr>
              <a:t>\\Roaming\\Python\\Python27\\site-packages', 'C:\\Python27\\lib\\site-packages']</a:t>
            </a:r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uk-UA" dirty="0"/>
              <a:t>Module search path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9437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88969" y="1069815"/>
            <a:ext cx="11757718" cy="1297060"/>
          </a:xfrm>
        </p:spPr>
        <p:txBody>
          <a:bodyPr/>
          <a:lstStyle/>
          <a:p>
            <a:pPr algn="just"/>
            <a:r>
              <a:rPr lang="en-US" altLang="uk-UA" dirty="0"/>
              <a:t>Package is namespace which contains multiple package/modules. Each package in Python is a directory which </a:t>
            </a:r>
            <a:r>
              <a:rPr lang="en-US" altLang="uk-UA" b="1" dirty="0" smtClean="0"/>
              <a:t>must </a:t>
            </a:r>
            <a:r>
              <a:rPr lang="en-US" altLang="uk-UA" b="1" dirty="0"/>
              <a:t>contain </a:t>
            </a:r>
            <a:r>
              <a:rPr lang="en-US" altLang="uk-UA" dirty="0"/>
              <a:t>a special file called </a:t>
            </a:r>
            <a:r>
              <a:rPr lang="en-US" altLang="uk-UA" b="1" dirty="0"/>
              <a:t>__init__.py </a:t>
            </a:r>
            <a:r>
              <a:rPr lang="en-US" altLang="uk-UA" dirty="0"/>
              <a:t>. This file can be empty, and it indicates that the directory it contains is a Python package, so it can be imported the same way a module can be </a:t>
            </a:r>
            <a:r>
              <a:rPr lang="en-US" altLang="uk-UA" dirty="0" smtClean="0"/>
              <a:t>imported.</a:t>
            </a:r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16560" y="456228"/>
            <a:ext cx="11511915" cy="525970"/>
          </a:xfrm>
        </p:spPr>
        <p:txBody>
          <a:bodyPr/>
          <a:lstStyle/>
          <a:p>
            <a:r>
              <a:rPr lang="en-US" dirty="0"/>
              <a:t>Structure of packages</a:t>
            </a:r>
            <a:endParaRPr lang="uk-UA" dirty="0"/>
          </a:p>
        </p:txBody>
      </p:sp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288970" y="2391708"/>
            <a:ext cx="3995952" cy="3477875"/>
          </a:xfrm>
          <a:prstGeom prst="rect">
            <a:avLst/>
          </a:prstGeom>
          <a:solidFill>
            <a:schemeClr val="bg1">
              <a:lumMod val="85000"/>
              <a:alpha val="50195"/>
            </a:schemeClr>
          </a:solidFill>
          <a:ln w="9525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wrap="square" tIns="137160" bIns="137160">
            <a:spAutoFit/>
          </a:bodyPr>
          <a:lstStyle>
            <a:lvl1pPr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1pPr>
            <a:lvl2pPr marL="742950" indent="-28575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2pPr>
            <a:lvl3pPr marL="11430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3pPr>
            <a:lvl4pPr marL="16002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4pPr>
            <a:lvl5pPr marL="20574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9pPr>
          </a:lstStyle>
          <a:p>
            <a:r>
              <a:rPr lang="en-US" dirty="0">
                <a:latin typeface="Consolas" panose="020B0609020204030204" pitchFamily="49" charset="0"/>
              </a:rPr>
              <a:t>C</a:t>
            </a:r>
            <a:r>
              <a:rPr lang="en-US" dirty="0" smtClean="0">
                <a:latin typeface="Consolas" panose="020B0609020204030204" pitchFamily="49" charset="0"/>
              </a:rPr>
              <a:t>ustomer/      # top level package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__init__.py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 </a:t>
            </a:r>
          </a:p>
          <a:p>
            <a:r>
              <a:rPr lang="en-US" b="1" dirty="0" smtClean="0">
                <a:latin typeface="Consolas" panose="020B0609020204030204" pitchFamily="49" charset="0"/>
              </a:rPr>
              <a:t>    </a:t>
            </a:r>
            <a:r>
              <a:rPr lang="en-US" dirty="0" smtClean="0">
                <a:latin typeface="Consolas" panose="020B0609020204030204" pitchFamily="49" charset="0"/>
              </a:rPr>
              <a:t>Salary/     # first </a:t>
            </a:r>
            <a:r>
              <a:rPr lang="en-US" dirty="0" err="1" smtClean="0">
                <a:latin typeface="Consolas" panose="020B0609020204030204" pitchFamily="49" charset="0"/>
              </a:rPr>
              <a:t>subpackage</a:t>
            </a:r>
            <a:endParaRPr lang="en-US" dirty="0" smtClean="0">
              <a:latin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</a:rPr>
              <a:t>        __init__.py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    info.py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    exchange.py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    transactions.py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 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Personal/  # second </a:t>
            </a:r>
            <a:r>
              <a:rPr lang="en-US" dirty="0" err="1" smtClean="0">
                <a:latin typeface="Consolas" panose="020B0609020204030204" pitchFamily="49" charset="0"/>
              </a:rPr>
              <a:t>subpackage</a:t>
            </a:r>
            <a:endParaRPr lang="en-US" dirty="0" smtClean="0">
              <a:latin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</a:rPr>
              <a:t>        __init__.py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    position.py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    expirience.py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4412512" y="2360930"/>
            <a:ext cx="7634175" cy="3508653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accent6"/>
            </a:solidFill>
            <a:prstDash val="solid"/>
            <a:miter lim="800000"/>
            <a:headEnd/>
            <a:tailEnd/>
          </a:ln>
        </p:spPr>
        <p:txBody>
          <a:bodyPr wrap="square" tIns="137160" bIns="137160">
            <a:spAutoFit/>
          </a:bodyPr>
          <a:lstStyle>
            <a:lvl1pPr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1pPr>
            <a:lvl2pPr marL="742950" indent="-28575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2pPr>
            <a:lvl3pPr marL="11430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3pPr>
            <a:lvl4pPr marL="16002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4pPr>
            <a:lvl5pPr marL="20574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9pPr>
          </a:lstStyle>
          <a:p>
            <a:r>
              <a:rPr lang="uk-UA" altLang="uk-UA" sz="1500" b="1" dirty="0" smtClean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sz="1500" b="1" dirty="0" smtClean="0">
                <a:solidFill>
                  <a:srgbClr val="0070C0"/>
                </a:solidFill>
                <a:latin typeface="Consolas" panose="020B0609020204030204" pitchFamily="49" charset="0"/>
              </a:rPr>
              <a:t>import </a:t>
            </a:r>
            <a:r>
              <a:rPr lang="en-US" sz="15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Customer.Personal.p</a:t>
            </a:r>
            <a:r>
              <a:rPr lang="en-US" sz="1500" dirty="0" err="1" smtClean="0">
                <a:latin typeface="Consolas" panose="020B0609020204030204" pitchFamily="49" charset="0"/>
              </a:rPr>
              <a:t>osition</a:t>
            </a:r>
            <a:endParaRPr lang="en-US" sz="1500" dirty="0" smtClean="0">
              <a:latin typeface="Consolas" panose="020B0609020204030204" pitchFamily="49" charset="0"/>
            </a:endParaRPr>
          </a:p>
          <a:p>
            <a:r>
              <a:rPr lang="uk-UA" altLang="uk-UA" sz="1500" b="1" dirty="0" smtClean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uk-UA" sz="1500" b="1" dirty="0" smtClean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Customer.Personal.p</a:t>
            </a:r>
            <a:r>
              <a:rPr lang="en-US" sz="1500" dirty="0" err="1" smtClean="0">
                <a:latin typeface="Consolas" panose="020B0609020204030204" pitchFamily="49" charset="0"/>
              </a:rPr>
              <a:t>osition.</a:t>
            </a:r>
            <a:r>
              <a:rPr lang="en-US" sz="1500" dirty="0" err="1" smtClean="0"/>
              <a:t>personalposition</a:t>
            </a:r>
            <a:r>
              <a:rPr lang="en-US" sz="1500" dirty="0" smtClean="0"/>
              <a:t>(delay=0.7, </a:t>
            </a:r>
            <a:r>
              <a:rPr lang="en-US" sz="1500" dirty="0" err="1" smtClean="0"/>
              <a:t>atten</a:t>
            </a:r>
            <a:r>
              <a:rPr lang="en-US" sz="1500" dirty="0" smtClean="0"/>
              <a:t>=4</a:t>
            </a:r>
            <a:r>
              <a:rPr lang="en-US" sz="1500" dirty="0"/>
              <a:t>)</a:t>
            </a:r>
            <a:endParaRPr lang="en-US" sz="1500" dirty="0">
              <a:latin typeface="Consolas" panose="020B0609020204030204" pitchFamily="49" charset="0"/>
            </a:endParaRPr>
          </a:p>
          <a:p>
            <a:endParaRPr lang="en-US" altLang="uk-UA" sz="1500" b="1" dirty="0" smtClean="0">
              <a:solidFill>
                <a:srgbClr val="C65D09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uk-UA" altLang="uk-UA" sz="1500" b="1" dirty="0" smtClean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sz="1500" b="1" dirty="0" smtClean="0">
                <a:solidFill>
                  <a:srgbClr val="0070C0"/>
                </a:solidFill>
                <a:latin typeface="Consolas" panose="020B0609020204030204" pitchFamily="49" charset="0"/>
              </a:rPr>
              <a:t>from</a:t>
            </a:r>
            <a:r>
              <a:rPr lang="en-US" sz="1500" dirty="0" smtClean="0">
                <a:latin typeface="Consolas" panose="020B0609020204030204" pitchFamily="49" charset="0"/>
              </a:rPr>
              <a:t> </a:t>
            </a:r>
            <a:r>
              <a:rPr lang="en-US" sz="1500" dirty="0" err="1" smtClean="0">
                <a:latin typeface="Consolas" panose="020B0609020204030204" pitchFamily="49" charset="0"/>
              </a:rPr>
              <a:t>Customer.Personal</a:t>
            </a:r>
            <a:r>
              <a:rPr lang="en-US" sz="1500" dirty="0" smtClean="0"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0070C0"/>
                </a:solidFill>
                <a:latin typeface="Consolas" panose="020B0609020204030204" pitchFamily="49" charset="0"/>
              </a:rPr>
              <a:t>import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  <a:r>
              <a:rPr lang="en-US" sz="1500" dirty="0" smtClean="0">
                <a:latin typeface="Consolas" panose="020B0609020204030204" pitchFamily="49" charset="0"/>
              </a:rPr>
              <a:t>position</a:t>
            </a:r>
          </a:p>
          <a:p>
            <a:r>
              <a:rPr lang="uk-UA" altLang="uk-UA" sz="1400" b="1" dirty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sz="15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p</a:t>
            </a:r>
            <a:r>
              <a:rPr lang="en-US" sz="1500" dirty="0" err="1" smtClean="0">
                <a:latin typeface="Consolas" panose="020B0609020204030204" pitchFamily="49" charset="0"/>
              </a:rPr>
              <a:t>osition.</a:t>
            </a:r>
            <a:r>
              <a:rPr lang="en-US" sz="1500" dirty="0" err="1" smtClean="0"/>
              <a:t>personalposition</a:t>
            </a:r>
            <a:r>
              <a:rPr lang="en-US" sz="1500" dirty="0" smtClean="0"/>
              <a:t>(delay=0.7</a:t>
            </a:r>
            <a:r>
              <a:rPr lang="en-US" sz="1500" dirty="0"/>
              <a:t>, </a:t>
            </a:r>
            <a:r>
              <a:rPr lang="en-US" sz="1500" dirty="0" err="1"/>
              <a:t>atten</a:t>
            </a:r>
            <a:r>
              <a:rPr lang="en-US" sz="1500" dirty="0"/>
              <a:t>=4)</a:t>
            </a:r>
            <a:endParaRPr lang="en-US" sz="1500" dirty="0" smtClean="0">
              <a:latin typeface="Consolas" panose="020B0609020204030204" pitchFamily="49" charset="0"/>
            </a:endParaRPr>
          </a:p>
          <a:p>
            <a:endParaRPr lang="en-US" altLang="uk-UA" sz="1500" b="1" dirty="0" smtClean="0">
              <a:solidFill>
                <a:srgbClr val="C65D09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uk-UA" altLang="uk-UA" sz="1500" b="1" dirty="0" smtClean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sz="1500" b="1" dirty="0">
                <a:solidFill>
                  <a:srgbClr val="0070C0"/>
                </a:solidFill>
                <a:latin typeface="Consolas" panose="020B0609020204030204" pitchFamily="49" charset="0"/>
              </a:rPr>
              <a:t>from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  <a:r>
              <a:rPr lang="en-US" sz="1500" dirty="0" err="1">
                <a:latin typeface="Consolas" panose="020B0609020204030204" pitchFamily="49" charset="0"/>
              </a:rPr>
              <a:t>Customer.Salary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0070C0"/>
                </a:solidFill>
                <a:latin typeface="Consolas" panose="020B0609020204030204" pitchFamily="49" charset="0"/>
              </a:rPr>
              <a:t>import</a:t>
            </a:r>
            <a:r>
              <a:rPr lang="en-US" sz="1500" dirty="0">
                <a:latin typeface="Consolas" panose="020B0609020204030204" pitchFamily="49" charset="0"/>
              </a:rPr>
              <a:t> info </a:t>
            </a:r>
            <a:endParaRPr lang="en-US" sz="1500" dirty="0" smtClean="0">
              <a:latin typeface="Consolas" panose="020B0609020204030204" pitchFamily="49" charset="0"/>
            </a:endParaRPr>
          </a:p>
          <a:p>
            <a:r>
              <a:rPr lang="uk-UA" altLang="uk-UA" sz="1400" b="1" dirty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sz="1500" dirty="0" err="1" smtClean="0"/>
              <a:t>info.print_info</a:t>
            </a:r>
            <a:r>
              <a:rPr lang="en-US" sz="1500" dirty="0" smtClean="0"/>
              <a:t>(input</a:t>
            </a:r>
            <a:r>
              <a:rPr lang="en-US" sz="1500" dirty="0"/>
              <a:t>, output, delay=0.7, </a:t>
            </a:r>
            <a:r>
              <a:rPr lang="en-US" sz="1500" dirty="0" err="1"/>
              <a:t>atten</a:t>
            </a:r>
            <a:r>
              <a:rPr lang="en-US" sz="1500" dirty="0"/>
              <a:t>=4)</a:t>
            </a:r>
          </a:p>
          <a:p>
            <a:endParaRPr lang="en-US" altLang="uk-UA" sz="1500" b="1" dirty="0" smtClean="0">
              <a:solidFill>
                <a:srgbClr val="C65D09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uk-UA" altLang="uk-UA" sz="1500" b="1" dirty="0" smtClean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sz="1500" b="1" dirty="0">
                <a:solidFill>
                  <a:srgbClr val="0070C0"/>
                </a:solidFill>
                <a:latin typeface="Consolas" panose="020B0609020204030204" pitchFamily="49" charset="0"/>
              </a:rPr>
              <a:t>from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  <a:r>
              <a:rPr lang="en-US" sz="1500" dirty="0" smtClean="0">
                <a:latin typeface="Consolas" panose="020B0609020204030204" pitchFamily="49" charset="0"/>
              </a:rPr>
              <a:t>Customer.Salary.info </a:t>
            </a:r>
            <a:r>
              <a:rPr lang="en-US" sz="1500" b="1" dirty="0">
                <a:solidFill>
                  <a:srgbClr val="0070C0"/>
                </a:solidFill>
                <a:latin typeface="Consolas" panose="020B0609020204030204" pitchFamily="49" charset="0"/>
              </a:rPr>
              <a:t>import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  <a:r>
              <a:rPr lang="en-US" sz="1500" dirty="0" err="1" smtClean="0">
                <a:latin typeface="Consolas" panose="020B0609020204030204" pitchFamily="49" charset="0"/>
              </a:rPr>
              <a:t>print_info</a:t>
            </a:r>
            <a:endParaRPr lang="en-US" sz="1500" dirty="0" smtClean="0">
              <a:latin typeface="Consolas" panose="020B0609020204030204" pitchFamily="49" charset="0"/>
            </a:endParaRPr>
          </a:p>
          <a:p>
            <a:r>
              <a:rPr lang="uk-UA" altLang="uk-UA" sz="1400" b="1" dirty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sz="1500" dirty="0" err="1" smtClean="0"/>
              <a:t>print_info</a:t>
            </a:r>
            <a:r>
              <a:rPr lang="en-US" sz="1500" dirty="0" smtClean="0"/>
              <a:t>(input</a:t>
            </a:r>
            <a:r>
              <a:rPr lang="en-US" sz="1500" dirty="0"/>
              <a:t>, output, delay=0.7, </a:t>
            </a:r>
            <a:r>
              <a:rPr lang="en-US" sz="1500" dirty="0" err="1"/>
              <a:t>atten</a:t>
            </a:r>
            <a:r>
              <a:rPr lang="en-US" sz="1500" dirty="0"/>
              <a:t>=4)</a:t>
            </a:r>
            <a:r>
              <a:rPr lang="en-US" sz="1500" dirty="0" smtClean="0">
                <a:latin typeface="Consolas" panose="020B0609020204030204" pitchFamily="49" charset="0"/>
              </a:rPr>
              <a:t> </a:t>
            </a:r>
            <a:endParaRPr lang="en-US" sz="1500" dirty="0">
              <a:latin typeface="Consolas" panose="020B0609020204030204" pitchFamily="49" charset="0"/>
            </a:endParaRPr>
          </a:p>
          <a:p>
            <a:endParaRPr lang="en-US" altLang="uk-UA" sz="1500" b="1" dirty="0" smtClean="0">
              <a:solidFill>
                <a:srgbClr val="C65D09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uk-UA" altLang="uk-UA" sz="1500" b="1" dirty="0" smtClean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sz="1500" b="1" dirty="0">
                <a:solidFill>
                  <a:srgbClr val="0070C0"/>
                </a:solidFill>
                <a:latin typeface="Consolas" panose="020B0609020204030204" pitchFamily="49" charset="0"/>
              </a:rPr>
              <a:t>from</a:t>
            </a:r>
            <a:r>
              <a:rPr lang="en-US" sz="1500" dirty="0">
                <a:latin typeface="Consolas" panose="020B0609020204030204" pitchFamily="49" charset="0"/>
              </a:rPr>
              <a:t> Customer.Salary.info </a:t>
            </a:r>
            <a:r>
              <a:rPr lang="en-US" sz="1500" b="1" dirty="0">
                <a:solidFill>
                  <a:srgbClr val="0070C0"/>
                </a:solidFill>
                <a:latin typeface="Consolas" panose="020B0609020204030204" pitchFamily="49" charset="0"/>
              </a:rPr>
              <a:t>import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  <a:r>
              <a:rPr lang="en-US" sz="1500" dirty="0" smtClean="0">
                <a:latin typeface="Consolas" panose="020B0609020204030204" pitchFamily="49" charset="0"/>
              </a:rPr>
              <a:t>* </a:t>
            </a:r>
          </a:p>
          <a:p>
            <a:r>
              <a:rPr lang="uk-UA" altLang="uk-UA" sz="1400" b="1" dirty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sz="1500" dirty="0" err="1" smtClean="0"/>
              <a:t>print_info</a:t>
            </a:r>
            <a:r>
              <a:rPr lang="en-US" sz="1500" dirty="0" smtClean="0"/>
              <a:t>(input</a:t>
            </a:r>
            <a:r>
              <a:rPr lang="en-US" sz="1500" dirty="0"/>
              <a:t>, output, delay=0.7, </a:t>
            </a:r>
            <a:r>
              <a:rPr lang="en-US" sz="1500" dirty="0" err="1"/>
              <a:t>atten</a:t>
            </a:r>
            <a:r>
              <a:rPr lang="en-US" sz="1500" dirty="0"/>
              <a:t>=4</a:t>
            </a:r>
            <a:r>
              <a:rPr lang="en-US" sz="1500" dirty="0" smtClean="0"/>
              <a:t>)</a:t>
            </a:r>
            <a:endParaRPr lang="en-US" sz="15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95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00" y="542372"/>
            <a:ext cx="11355761" cy="525970"/>
          </a:xfrm>
        </p:spPr>
        <p:txBody>
          <a:bodyPr/>
          <a:lstStyle/>
          <a:p>
            <a:r>
              <a:rPr lang="en-US" dirty="0"/>
              <a:t>Python </a:t>
            </a:r>
            <a:r>
              <a:rPr lang="en-US" dirty="0" smtClean="0"/>
              <a:t>Packages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412200" y="1241712"/>
            <a:ext cx="11352277" cy="1937424"/>
          </a:xfrm>
        </p:spPr>
        <p:txBody>
          <a:bodyPr>
            <a:normAutofit lnSpcReduction="10000"/>
          </a:bodyPr>
          <a:lstStyle/>
          <a:p>
            <a:r>
              <a:rPr lang="en-US" sz="1600" dirty="0">
                <a:latin typeface="Lucida Grande"/>
              </a:rPr>
              <a:t>Packages are a way of structuring Python’s module namespace by using “dotted module names”</a:t>
            </a:r>
          </a:p>
          <a:p>
            <a:r>
              <a:rPr lang="en-US" sz="1600" dirty="0">
                <a:latin typeface="Lucida Grande"/>
              </a:rPr>
              <a:t>When importing the package, Python searches through the directories on </a:t>
            </a:r>
            <a:r>
              <a:rPr lang="en-US" sz="1600" dirty="0" err="1">
                <a:latin typeface="Lucida Grande"/>
              </a:rPr>
              <a:t>sys.path</a:t>
            </a:r>
            <a:r>
              <a:rPr lang="en-US" sz="1600" dirty="0">
                <a:latin typeface="Lucida Grande"/>
              </a:rPr>
              <a:t> looking for the package subdirectory.</a:t>
            </a:r>
          </a:p>
          <a:p>
            <a:r>
              <a:rPr lang="en-US" sz="1600" dirty="0">
                <a:latin typeface="Lucida Grande"/>
              </a:rPr>
              <a:t>To import module C you can use:</a:t>
            </a:r>
          </a:p>
          <a:p>
            <a:pPr marL="0" indent="0">
              <a:buNone/>
            </a:pPr>
            <a:r>
              <a:rPr lang="en-US" sz="1600" dirty="0">
                <a:latin typeface="Lucida Grande"/>
              </a:rPr>
              <a:t>	</a:t>
            </a:r>
            <a:r>
              <a:rPr lang="en-US" sz="1600" b="1" dirty="0" smtClean="0">
                <a:latin typeface="Lucida Grande"/>
              </a:rPr>
              <a:t>import A.B.C</a:t>
            </a:r>
            <a:r>
              <a:rPr lang="en-US" sz="1600" dirty="0">
                <a:latin typeface="Lucida Grande"/>
              </a:rPr>
              <a:t> </a:t>
            </a:r>
            <a:r>
              <a:rPr lang="en-US" sz="1600" dirty="0" smtClean="0">
                <a:latin typeface="Lucida Grande"/>
              </a:rPr>
              <a:t>and </a:t>
            </a:r>
            <a:r>
              <a:rPr lang="en-US" sz="1600" dirty="0">
                <a:latin typeface="Lucida Grande"/>
              </a:rPr>
              <a:t>use the fully qualified </a:t>
            </a:r>
            <a:r>
              <a:rPr lang="en-US" sz="1600" dirty="0" smtClean="0">
                <a:latin typeface="Lucida Grande"/>
              </a:rPr>
              <a:t>name  </a:t>
            </a:r>
            <a:r>
              <a:rPr lang="en-US" sz="1600" b="1" dirty="0" smtClean="0">
                <a:latin typeface="Lucida Grande"/>
              </a:rPr>
              <a:t>print(</a:t>
            </a:r>
            <a:r>
              <a:rPr lang="en-US" sz="1600" b="1" dirty="0" err="1" smtClean="0">
                <a:latin typeface="Lucida Grande"/>
              </a:rPr>
              <a:t>A.B.C.my_func</a:t>
            </a:r>
            <a:r>
              <a:rPr lang="en-US" sz="1600" b="1" dirty="0" smtClean="0">
                <a:latin typeface="Lucida Grande"/>
              </a:rPr>
              <a:t>())</a:t>
            </a:r>
            <a:endParaRPr lang="en-US" sz="1600" b="1" dirty="0">
              <a:latin typeface="Lucida Grande"/>
            </a:endParaRPr>
          </a:p>
          <a:p>
            <a:r>
              <a:rPr lang="en-US" sz="1600" dirty="0">
                <a:latin typeface="Lucida Grande"/>
              </a:rPr>
              <a:t>To import module or function from the package use following:</a:t>
            </a:r>
          </a:p>
          <a:p>
            <a:pPr marL="457166" lvl="1" indent="0">
              <a:buNone/>
            </a:pPr>
            <a:r>
              <a:rPr lang="en-US" sz="1600" dirty="0">
                <a:latin typeface="Lucida Grande"/>
              </a:rPr>
              <a:t>      </a:t>
            </a:r>
            <a:r>
              <a:rPr lang="en-US" sz="1600" b="1" dirty="0" smtClean="0">
                <a:latin typeface="Lucida Grande"/>
              </a:rPr>
              <a:t>from </a:t>
            </a:r>
            <a:r>
              <a:rPr lang="en-US" sz="1600" b="1" dirty="0">
                <a:latin typeface="Lucida Grande"/>
              </a:rPr>
              <a:t>A.B import </a:t>
            </a:r>
            <a:r>
              <a:rPr lang="en-US" sz="1600" b="1" dirty="0" smtClean="0">
                <a:latin typeface="Lucida Grande"/>
              </a:rPr>
              <a:t>C</a:t>
            </a:r>
            <a:r>
              <a:rPr lang="en-US" sz="1600" dirty="0">
                <a:latin typeface="Lucida Grande"/>
              </a:rPr>
              <a:t> </a:t>
            </a:r>
            <a:r>
              <a:rPr lang="en-US" sz="1600" dirty="0" smtClean="0">
                <a:latin typeface="Lucida Grande"/>
              </a:rPr>
              <a:t>and </a:t>
            </a:r>
            <a:r>
              <a:rPr lang="en-US" sz="1600" dirty="0">
                <a:latin typeface="Lucida Grande"/>
              </a:rPr>
              <a:t>use C only by its name (without package prefix</a:t>
            </a:r>
            <a:r>
              <a:rPr lang="en-US" sz="1600" dirty="0" smtClean="0">
                <a:latin typeface="Lucida Grande"/>
              </a:rPr>
              <a:t>) </a:t>
            </a:r>
            <a:r>
              <a:rPr lang="en-US" sz="1600" b="1" dirty="0" smtClean="0">
                <a:latin typeface="Lucida Grande"/>
              </a:rPr>
              <a:t>print(</a:t>
            </a:r>
            <a:r>
              <a:rPr lang="en-US" sz="1600" b="1" dirty="0" err="1" smtClean="0">
                <a:latin typeface="Lucida Grande"/>
              </a:rPr>
              <a:t>C.my_func</a:t>
            </a:r>
            <a:r>
              <a:rPr lang="en-US" sz="1600" b="1" dirty="0" smtClean="0">
                <a:latin typeface="Lucida Grande"/>
              </a:rPr>
              <a:t>()) </a:t>
            </a:r>
            <a:endParaRPr lang="en-US" sz="1600" b="1" dirty="0">
              <a:latin typeface="Lucida Grande"/>
            </a:endParaRPr>
          </a:p>
          <a:p>
            <a:pPr marL="457166" lvl="1" indent="0">
              <a:buNone/>
            </a:pPr>
            <a:endParaRPr lang="en-US" sz="1600" dirty="0">
              <a:latin typeface="Lucida Grande"/>
            </a:endParaRPr>
          </a:p>
          <a:p>
            <a:pPr marL="0" indent="0">
              <a:buNone/>
            </a:pPr>
            <a:endParaRPr lang="uk-UA" sz="1600" dirty="0">
              <a:latin typeface="Lucida Grande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00086" y="3748818"/>
            <a:ext cx="4796251" cy="13234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/>
            <a:r>
              <a:rPr lang="en-US" sz="1600" dirty="0" err="1"/>
              <a:t>fincalc</a:t>
            </a:r>
            <a:r>
              <a:rPr lang="en-US" sz="1600" dirty="0"/>
              <a:t> </a:t>
            </a:r>
            <a:r>
              <a:rPr lang="en-US" sz="1600" dirty="0" smtClean="0"/>
              <a:t>/</a:t>
            </a:r>
          </a:p>
          <a:p>
            <a:pPr lvl="0"/>
            <a:r>
              <a:rPr lang="en-US" sz="1600" dirty="0" smtClean="0"/>
              <a:t>    __</a:t>
            </a:r>
            <a:r>
              <a:rPr lang="en-US" sz="1600" dirty="0"/>
              <a:t>init__.py </a:t>
            </a:r>
            <a:endParaRPr lang="en-US" sz="1600" dirty="0" smtClean="0"/>
          </a:p>
          <a:p>
            <a:pPr lvl="0"/>
            <a:r>
              <a:rPr lang="en-US" sz="1600" dirty="0"/>
              <a:t> </a:t>
            </a:r>
            <a:r>
              <a:rPr lang="en-US" sz="1600" dirty="0" smtClean="0"/>
              <a:t>   simper.py </a:t>
            </a:r>
          </a:p>
          <a:p>
            <a:pPr lvl="0"/>
            <a:r>
              <a:rPr lang="en-US" sz="1600" dirty="0"/>
              <a:t> </a:t>
            </a:r>
            <a:r>
              <a:rPr lang="en-US" sz="1600" dirty="0" smtClean="0"/>
              <a:t>   compper.py </a:t>
            </a:r>
          </a:p>
          <a:p>
            <a:pPr lvl="0"/>
            <a:r>
              <a:rPr lang="en-US" sz="1600" dirty="0"/>
              <a:t> </a:t>
            </a:r>
            <a:r>
              <a:rPr lang="en-US" sz="1600" dirty="0" smtClean="0"/>
              <a:t>   annuity.py</a:t>
            </a:r>
            <a:endParaRPr lang="uk-UA" sz="16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700087" y="5135525"/>
            <a:ext cx="7497615" cy="5119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rgbClr val="171B6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smtClean="0">
                <a:solidFill>
                  <a:schemeClr val="tx1"/>
                </a:solidFill>
              </a:rPr>
              <a:t>Module </a:t>
            </a:r>
            <a:r>
              <a:rPr lang="en-US" sz="1800" b="1" dirty="0" smtClean="0">
                <a:solidFill>
                  <a:schemeClr val="tx1"/>
                </a:solidFill>
              </a:rPr>
              <a:t>__init.py__  </a:t>
            </a:r>
            <a:r>
              <a:rPr lang="en-US" sz="1800" dirty="0" smtClean="0">
                <a:solidFill>
                  <a:schemeClr val="tx1"/>
                </a:solidFill>
              </a:rPr>
              <a:t>may be empty, or may contain a variable </a:t>
            </a:r>
            <a:r>
              <a:rPr lang="en-US" sz="1800" b="1" dirty="0" smtClean="0">
                <a:solidFill>
                  <a:schemeClr val="tx1"/>
                </a:solidFill>
              </a:rPr>
              <a:t>__all__</a:t>
            </a:r>
            <a:endParaRPr lang="uk-UA" sz="1800" b="1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321303" y="5641939"/>
            <a:ext cx="4570995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/>
              <a:t>__all__ = ["simper", "</a:t>
            </a:r>
            <a:r>
              <a:rPr lang="en-US" dirty="0" err="1"/>
              <a:t>compper</a:t>
            </a:r>
            <a:r>
              <a:rPr lang="en-US" dirty="0"/>
              <a:t>", "annuity"]</a:t>
            </a:r>
            <a:endParaRPr lang="uk-UA" dirty="0"/>
          </a:p>
        </p:txBody>
      </p:sp>
      <p:sp>
        <p:nvSpPr>
          <p:cNvPr id="7" name="Rectangle 6"/>
          <p:cNvSpPr/>
          <p:nvPr/>
        </p:nvSpPr>
        <p:spPr>
          <a:xfrm>
            <a:off x="538088" y="3316219"/>
            <a:ext cx="2560124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Using packages in Python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87056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1" y="1233488"/>
            <a:ext cx="11513504" cy="5092884"/>
          </a:xfrm>
        </p:spPr>
        <p:txBody>
          <a:bodyPr/>
          <a:lstStyle/>
          <a:p>
            <a:pPr algn="just"/>
            <a:r>
              <a:rPr lang="en-US" altLang="uk-UA" dirty="0"/>
              <a:t>Packages allow for a hierarchical structuring of the module namespace using dot notation. In the same way that modules help avoid collisions between global variable names, packages help avoid collisions between module names</a:t>
            </a:r>
            <a:r>
              <a:rPr lang="en-US" altLang="uk-UA" dirty="0" smtClean="0"/>
              <a:t>.</a:t>
            </a:r>
          </a:p>
          <a:p>
            <a:pPr algn="just"/>
            <a:endParaRPr lang="en-US" dirty="0"/>
          </a:p>
          <a:p>
            <a:pPr algn="just"/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uk-UA" dirty="0"/>
              <a:t>Packages</a:t>
            </a:r>
            <a:endParaRPr lang="uk-U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" y="2305161"/>
            <a:ext cx="2787506" cy="2064819"/>
          </a:xfrm>
          <a:prstGeom prst="rect">
            <a:avLst/>
          </a:prstGeom>
        </p:spPr>
      </p:pic>
      <p:sp>
        <p:nvSpPr>
          <p:cNvPr id="5" name="Text Box 10"/>
          <p:cNvSpPr txBox="1">
            <a:spLocks noChangeArrowheads="1"/>
          </p:cNvSpPr>
          <p:nvPr/>
        </p:nvSpPr>
        <p:spPr bwMode="auto">
          <a:xfrm>
            <a:off x="4095425" y="4175963"/>
            <a:ext cx="5087328" cy="523220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wrap="square" tIns="137160" bIns="137160">
            <a:spAutoFit/>
          </a:bodyPr>
          <a:lstStyle>
            <a:lvl1pPr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1pPr>
            <a:lvl2pPr marL="742950" indent="-28575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2pPr>
            <a:lvl3pPr marL="11430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3pPr>
            <a:lvl4pPr marL="16002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4pPr>
            <a:lvl5pPr marL="20574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9pPr>
          </a:lstStyle>
          <a:p>
            <a:r>
              <a:rPr lang="en-US" b="1" dirty="0" smtClean="0"/>
              <a:t>mod2.py</a:t>
            </a:r>
          </a:p>
        </p:txBody>
      </p:sp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4095425" y="2628299"/>
            <a:ext cx="5087328" cy="1508105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accent6"/>
            </a:solidFill>
            <a:prstDash val="solid"/>
            <a:miter lim="800000"/>
            <a:headEnd/>
            <a:tailEnd/>
          </a:ln>
        </p:spPr>
        <p:txBody>
          <a:bodyPr wrap="square" tIns="137160" bIns="137160">
            <a:spAutoFit/>
          </a:bodyPr>
          <a:lstStyle>
            <a:lvl1pPr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1pPr>
            <a:lvl2pPr marL="742950" indent="-28575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2pPr>
            <a:lvl3pPr marL="11430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3pPr>
            <a:lvl4pPr marL="16002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4pPr>
            <a:lvl5pPr marL="20574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9pPr>
          </a:lstStyle>
          <a:p>
            <a:r>
              <a:rPr lang="en-US" dirty="0" err="1" smtClean="0">
                <a:latin typeface="Consolas" panose="020B0609020204030204" pitchFamily="49" charset="0"/>
              </a:rPr>
              <a:t>def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print_info</a:t>
            </a:r>
            <a:r>
              <a:rPr lang="en-US" dirty="0" smtClean="0">
                <a:latin typeface="Consolas" panose="020B0609020204030204" pitchFamily="49" charset="0"/>
              </a:rPr>
              <a:t>():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print(“[mod1] </a:t>
            </a:r>
            <a:r>
              <a:rPr lang="en-US" dirty="0" err="1" smtClean="0">
                <a:latin typeface="Consolas" panose="020B0609020204030204" pitchFamily="49" charset="0"/>
              </a:rPr>
              <a:t>print_info</a:t>
            </a:r>
            <a:r>
              <a:rPr lang="en-US" dirty="0" smtClean="0">
                <a:latin typeface="Consolas" panose="020B0609020204030204" pitchFamily="49" charset="0"/>
              </a:rPr>
              <a:t>()”) </a:t>
            </a:r>
          </a:p>
          <a:p>
            <a:endParaRPr lang="en-US" dirty="0" smtClean="0">
              <a:latin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</a:rPr>
              <a:t>class Inform: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pass     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0" name="Text Box 10"/>
          <p:cNvSpPr txBox="1">
            <a:spLocks noChangeArrowheads="1"/>
          </p:cNvSpPr>
          <p:nvPr/>
        </p:nvSpPr>
        <p:spPr bwMode="auto">
          <a:xfrm>
            <a:off x="4180485" y="2224378"/>
            <a:ext cx="5087328" cy="523220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wrap="square" tIns="137160" bIns="137160">
            <a:spAutoFit/>
          </a:bodyPr>
          <a:lstStyle>
            <a:lvl1pPr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1pPr>
            <a:lvl2pPr marL="742950" indent="-28575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2pPr>
            <a:lvl3pPr marL="11430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3pPr>
            <a:lvl4pPr marL="16002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4pPr>
            <a:lvl5pPr marL="20574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9pPr>
          </a:lstStyle>
          <a:p>
            <a:r>
              <a:rPr lang="en-US" b="1" dirty="0" smtClean="0"/>
              <a:t>mod1.py</a:t>
            </a: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4095425" y="4619443"/>
            <a:ext cx="5087328" cy="1508105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accent6"/>
            </a:solidFill>
            <a:prstDash val="solid"/>
            <a:miter lim="800000"/>
            <a:headEnd/>
            <a:tailEnd/>
          </a:ln>
        </p:spPr>
        <p:txBody>
          <a:bodyPr wrap="square" tIns="137160" bIns="137160">
            <a:spAutoFit/>
          </a:bodyPr>
          <a:lstStyle>
            <a:lvl1pPr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1pPr>
            <a:lvl2pPr marL="742950" indent="-28575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2pPr>
            <a:lvl3pPr marL="11430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3pPr>
            <a:lvl4pPr marL="16002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4pPr>
            <a:lvl5pPr marL="20574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9pPr>
          </a:lstStyle>
          <a:p>
            <a:r>
              <a:rPr lang="en-US" dirty="0" err="1" smtClean="0">
                <a:latin typeface="Consolas" panose="020B0609020204030204" pitchFamily="49" charset="0"/>
              </a:rPr>
              <a:t>def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user_info</a:t>
            </a:r>
            <a:r>
              <a:rPr lang="en-US" dirty="0" smtClean="0">
                <a:latin typeface="Consolas" panose="020B0609020204030204" pitchFamily="49" charset="0"/>
              </a:rPr>
              <a:t>():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print(“[mod2] </a:t>
            </a:r>
            <a:r>
              <a:rPr lang="en-US" dirty="0" err="1" smtClean="0">
                <a:latin typeface="Consolas" panose="020B0609020204030204" pitchFamily="49" charset="0"/>
              </a:rPr>
              <a:t>about_info</a:t>
            </a:r>
            <a:r>
              <a:rPr lang="en-US" dirty="0" smtClean="0">
                <a:latin typeface="Consolas" panose="020B0609020204030204" pitchFamily="49" charset="0"/>
              </a:rPr>
              <a:t>()”) </a:t>
            </a:r>
          </a:p>
          <a:p>
            <a:endParaRPr lang="en-US" dirty="0" smtClean="0">
              <a:latin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</a:rPr>
              <a:t>class User: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pass     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1" y="1233488"/>
            <a:ext cx="11513504" cy="4284810"/>
          </a:xfrm>
        </p:spPr>
        <p:txBody>
          <a:bodyPr/>
          <a:lstStyle/>
          <a:p>
            <a:pPr algn="just"/>
            <a:r>
              <a:rPr lang="en-US" dirty="0"/>
              <a:t>Given this structure, if the </a:t>
            </a:r>
            <a:r>
              <a:rPr lang="en-US" dirty="0" err="1"/>
              <a:t>pkg</a:t>
            </a:r>
            <a:r>
              <a:rPr lang="en-US" dirty="0"/>
              <a:t> directory resides in a location where it can be found (in one of the directories contained in </a:t>
            </a:r>
            <a:r>
              <a:rPr lang="en-US" dirty="0" err="1"/>
              <a:t>sys.path</a:t>
            </a:r>
            <a:r>
              <a:rPr lang="en-US" dirty="0"/>
              <a:t>), you can refer to the two modules with dot notation (pkg.mod1, pkg.mod2) and import them with the syntax</a:t>
            </a:r>
          </a:p>
          <a:p>
            <a:pPr algn="just"/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uk-UA" dirty="0"/>
              <a:t>Packages</a:t>
            </a:r>
            <a:endParaRPr lang="uk-U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" y="2305161"/>
            <a:ext cx="2787506" cy="2064819"/>
          </a:xfrm>
          <a:prstGeom prst="rect">
            <a:avLst/>
          </a:prstGeom>
        </p:spPr>
      </p:pic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5732839" y="2029158"/>
            <a:ext cx="5527040" cy="523220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accent6"/>
            </a:solidFill>
            <a:prstDash val="solid"/>
            <a:miter lim="800000"/>
            <a:headEnd/>
            <a:tailEnd/>
          </a:ln>
        </p:spPr>
        <p:txBody>
          <a:bodyPr wrap="square" tIns="137160" bIns="137160">
            <a:spAutoFit/>
          </a:bodyPr>
          <a:lstStyle>
            <a:lvl1pPr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1pPr>
            <a:lvl2pPr marL="742950" indent="-28575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2pPr>
            <a:lvl3pPr marL="11430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3pPr>
            <a:lvl4pPr marL="16002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4pPr>
            <a:lvl5pPr marL="20574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9pPr>
          </a:lstStyle>
          <a:p>
            <a:r>
              <a:rPr lang="en-US" dirty="0" smtClean="0">
                <a:solidFill>
                  <a:srgbClr val="0070C0"/>
                </a:solidFill>
                <a:latin typeface="Consolas" panose="020B0609020204030204" pitchFamily="49" charset="0"/>
              </a:rPr>
              <a:t>import </a:t>
            </a:r>
            <a:r>
              <a:rPr lang="en-US" dirty="0" smtClean="0">
                <a:latin typeface="Consolas" panose="020B0609020204030204" pitchFamily="49" charset="0"/>
              </a:rPr>
              <a:t> &lt;module_name_1&gt;, [</a:t>
            </a:r>
            <a:r>
              <a:rPr lang="en-US" dirty="0">
                <a:latin typeface="Consolas" panose="020B0609020204030204" pitchFamily="49" charset="0"/>
              </a:rPr>
              <a:t>&lt;</a:t>
            </a:r>
            <a:r>
              <a:rPr lang="en-US" dirty="0" smtClean="0">
                <a:latin typeface="Consolas" panose="020B0609020204030204" pitchFamily="49" charset="0"/>
              </a:rPr>
              <a:t>module_name_2&gt;]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3510634" y="3171503"/>
            <a:ext cx="5527041" cy="1729704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accent6"/>
            </a:solidFill>
            <a:prstDash val="solid"/>
            <a:miter lim="800000"/>
            <a:headEnd/>
            <a:tailEnd/>
          </a:ln>
        </p:spPr>
        <p:txBody>
          <a:bodyPr wrap="square" tIns="137160" bIns="137160">
            <a:spAutoFit/>
          </a:bodyPr>
          <a:lstStyle>
            <a:lvl1pPr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1pPr>
            <a:lvl2pPr marL="742950" indent="-28575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2pPr>
            <a:lvl3pPr marL="11430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3pPr>
            <a:lvl4pPr marL="16002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4pPr>
            <a:lvl5pPr marL="20574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9pPr>
          </a:lstStyle>
          <a:p>
            <a:pPr lvl="0" fontAlgn="base">
              <a:spcBef>
                <a:spcPct val="30000"/>
              </a:spcBef>
              <a:spcAft>
                <a:spcPct val="0"/>
              </a:spcAft>
            </a:pPr>
            <a:r>
              <a:rPr lang="uk-UA" altLang="uk-UA" dirty="0">
                <a:solidFill>
                  <a:srgbClr val="8F5902"/>
                </a:solidFill>
                <a:latin typeface="Consolas" panose="020B0609020204030204" pitchFamily="49" charset="0"/>
              </a:rPr>
              <a:t>&gt;&gt;&gt; </a:t>
            </a:r>
            <a:r>
              <a:rPr lang="uk-UA" altLang="uk-UA" dirty="0" err="1">
                <a:solidFill>
                  <a:srgbClr val="0070C0"/>
                </a:solidFill>
                <a:latin typeface="Consolas" panose="020B0609020204030204" pitchFamily="49" charset="0"/>
              </a:rPr>
              <a:t>import</a:t>
            </a:r>
            <a:r>
              <a:rPr lang="uk-UA" altLang="uk-UA" dirty="0">
                <a:solidFill>
                  <a:srgbClr val="212529"/>
                </a:solidFill>
                <a:latin typeface="Consolas" panose="020B0609020204030204" pitchFamily="49" charset="0"/>
              </a:rPr>
              <a:t> </a:t>
            </a:r>
            <a:r>
              <a:rPr lang="uk-UA" altLang="uk-UA" dirty="0">
                <a:solidFill>
                  <a:srgbClr val="000000"/>
                </a:solidFill>
                <a:latin typeface="Consolas" panose="020B0609020204030204" pitchFamily="49" charset="0"/>
              </a:rPr>
              <a:t>pkg.mod1</a:t>
            </a:r>
            <a:r>
              <a:rPr lang="uk-UA" altLang="uk-UA" dirty="0">
                <a:solidFill>
                  <a:srgbClr val="CE5C00"/>
                </a:solidFill>
                <a:latin typeface="Consolas" panose="020B0609020204030204" pitchFamily="49" charset="0"/>
              </a:rPr>
              <a:t>,</a:t>
            </a:r>
            <a:r>
              <a:rPr lang="uk-UA" altLang="uk-UA" dirty="0">
                <a:solidFill>
                  <a:srgbClr val="212529"/>
                </a:solidFill>
                <a:latin typeface="Consolas" panose="020B0609020204030204" pitchFamily="49" charset="0"/>
              </a:rPr>
              <a:t> </a:t>
            </a:r>
            <a:r>
              <a:rPr lang="uk-UA" altLang="uk-UA" dirty="0">
                <a:solidFill>
                  <a:srgbClr val="000000"/>
                </a:solidFill>
                <a:latin typeface="Consolas" panose="020B0609020204030204" pitchFamily="49" charset="0"/>
              </a:rPr>
              <a:t>pkg.mod2</a:t>
            </a:r>
            <a:r>
              <a:rPr lang="uk-UA" altLang="uk-UA" dirty="0">
                <a:solidFill>
                  <a:srgbClr val="212529"/>
                </a:solidFill>
                <a:latin typeface="Consolas" panose="020B0609020204030204" pitchFamily="49" charset="0"/>
              </a:rPr>
              <a:t> </a:t>
            </a:r>
            <a:endParaRPr lang="en-US" altLang="uk-UA" dirty="0" smtClean="0">
              <a:solidFill>
                <a:srgbClr val="212529"/>
              </a:solidFill>
              <a:latin typeface="Consolas" panose="020B0609020204030204" pitchFamily="49" charset="0"/>
            </a:endParaRPr>
          </a:p>
          <a:p>
            <a:pPr fontAlgn="base">
              <a:spcBef>
                <a:spcPct val="30000"/>
              </a:spcBef>
              <a:spcAft>
                <a:spcPct val="0"/>
              </a:spcAft>
            </a:pPr>
            <a:r>
              <a:rPr lang="uk-UA" altLang="uk-UA" dirty="0" smtClean="0">
                <a:solidFill>
                  <a:srgbClr val="8F5902"/>
                </a:solidFill>
                <a:latin typeface="Consolas" panose="020B0609020204030204" pitchFamily="49" charset="0"/>
              </a:rPr>
              <a:t>&gt;&gt;&gt; </a:t>
            </a:r>
            <a:r>
              <a:rPr lang="uk-UA" altLang="uk-UA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pkg</a:t>
            </a:r>
            <a:r>
              <a:rPr lang="uk-UA" altLang="uk-UA" dirty="0" smtClean="0">
                <a:solidFill>
                  <a:srgbClr val="CE5C00"/>
                </a:solidFill>
                <a:latin typeface="Consolas" panose="020B0609020204030204" pitchFamily="49" charset="0"/>
              </a:rPr>
              <a:t>.</a:t>
            </a:r>
            <a:r>
              <a:rPr lang="uk-UA" altLang="uk-UA" dirty="0" smtClean="0">
                <a:solidFill>
                  <a:srgbClr val="000000"/>
                </a:solidFill>
                <a:latin typeface="Consolas" panose="020B0609020204030204" pitchFamily="49" charset="0"/>
              </a:rPr>
              <a:t>mod1</a:t>
            </a:r>
            <a:r>
              <a:rPr lang="uk-UA" altLang="uk-UA" dirty="0" smtClean="0">
                <a:solidFill>
                  <a:srgbClr val="CE5C00"/>
                </a:solidFill>
                <a:latin typeface="Consolas" panose="020B0609020204030204" pitchFamily="49" charset="0"/>
              </a:rPr>
              <a:t>.</a:t>
            </a:r>
            <a:r>
              <a:rPr lang="en-US" altLang="uk-UA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print_in</a:t>
            </a:r>
            <a:r>
              <a:rPr lang="uk-UA" altLang="uk-UA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fo</a:t>
            </a:r>
            <a:r>
              <a:rPr lang="uk-UA" altLang="uk-UA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r>
              <a:rPr lang="uk-UA" altLang="uk-UA" dirty="0">
                <a:solidFill>
                  <a:srgbClr val="212529"/>
                </a:solidFill>
                <a:latin typeface="Consolas" panose="020B0609020204030204" pitchFamily="49" charset="0"/>
              </a:rPr>
              <a:t> </a:t>
            </a:r>
            <a:r>
              <a:rPr lang="en-US" altLang="uk-UA" dirty="0">
                <a:solidFill>
                  <a:srgbClr val="00B050"/>
                </a:solidFill>
                <a:latin typeface="Consolas" panose="020B0609020204030204" pitchFamily="49" charset="0"/>
              </a:rPr>
              <a:t>#</a:t>
            </a:r>
            <a:r>
              <a:rPr lang="uk-UA" altLang="uk-UA" dirty="0">
                <a:solidFill>
                  <a:srgbClr val="00B050"/>
                </a:solidFill>
                <a:latin typeface="Consolas" panose="020B0609020204030204" pitchFamily="49" charset="0"/>
              </a:rPr>
              <a:t>[mod1] </a:t>
            </a:r>
            <a:r>
              <a:rPr lang="en-US" altLang="uk-UA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print_in</a:t>
            </a:r>
            <a:r>
              <a:rPr lang="uk-UA" altLang="uk-UA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fo</a:t>
            </a:r>
            <a:r>
              <a:rPr lang="uk-UA" altLang="uk-UA" dirty="0">
                <a:solidFill>
                  <a:srgbClr val="00B050"/>
                </a:solidFill>
                <a:latin typeface="Consolas" panose="020B0609020204030204" pitchFamily="49" charset="0"/>
              </a:rPr>
              <a:t>() </a:t>
            </a:r>
            <a:endParaRPr lang="en-US" altLang="uk-UA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lvl="0" fontAlgn="base">
              <a:spcBef>
                <a:spcPct val="30000"/>
              </a:spcBef>
              <a:spcAft>
                <a:spcPct val="0"/>
              </a:spcAft>
            </a:pPr>
            <a:r>
              <a:rPr lang="uk-UA" altLang="uk-UA" dirty="0" smtClean="0">
                <a:solidFill>
                  <a:srgbClr val="8F5902"/>
                </a:solidFill>
                <a:latin typeface="Consolas" panose="020B0609020204030204" pitchFamily="49" charset="0"/>
              </a:rPr>
              <a:t>&gt;&gt;&gt; </a:t>
            </a:r>
            <a:r>
              <a:rPr lang="uk-UA" altLang="uk-UA" dirty="0">
                <a:solidFill>
                  <a:srgbClr val="000000"/>
                </a:solidFill>
                <a:latin typeface="Consolas" panose="020B0609020204030204" pitchFamily="49" charset="0"/>
              </a:rPr>
              <a:t>x</a:t>
            </a:r>
            <a:r>
              <a:rPr lang="uk-UA" altLang="uk-UA" dirty="0">
                <a:solidFill>
                  <a:srgbClr val="212529"/>
                </a:solidFill>
                <a:latin typeface="Consolas" panose="020B0609020204030204" pitchFamily="49" charset="0"/>
              </a:rPr>
              <a:t> </a:t>
            </a:r>
            <a:r>
              <a:rPr lang="uk-UA" altLang="uk-UA" dirty="0">
                <a:solidFill>
                  <a:srgbClr val="CE5C00"/>
                </a:solidFill>
                <a:latin typeface="Consolas" panose="020B0609020204030204" pitchFamily="49" charset="0"/>
              </a:rPr>
              <a:t>=</a:t>
            </a:r>
            <a:r>
              <a:rPr lang="uk-UA" altLang="uk-UA" dirty="0">
                <a:solidFill>
                  <a:srgbClr val="212529"/>
                </a:solidFill>
                <a:latin typeface="Consolas" panose="020B0609020204030204" pitchFamily="49" charset="0"/>
              </a:rPr>
              <a:t> </a:t>
            </a:r>
            <a:r>
              <a:rPr lang="uk-UA" altLang="uk-UA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pkg</a:t>
            </a:r>
            <a:r>
              <a:rPr lang="uk-UA" altLang="uk-UA" dirty="0" smtClean="0">
                <a:solidFill>
                  <a:srgbClr val="CE5C00"/>
                </a:solidFill>
                <a:latin typeface="Consolas" panose="020B0609020204030204" pitchFamily="49" charset="0"/>
              </a:rPr>
              <a:t>.</a:t>
            </a:r>
            <a:r>
              <a:rPr lang="uk-UA" altLang="uk-UA" dirty="0" smtClean="0">
                <a:solidFill>
                  <a:srgbClr val="000000"/>
                </a:solidFill>
                <a:latin typeface="Consolas" panose="020B0609020204030204" pitchFamily="49" charset="0"/>
              </a:rPr>
              <a:t>mod2</a:t>
            </a:r>
            <a:r>
              <a:rPr lang="uk-UA" altLang="uk-UA" dirty="0" smtClean="0">
                <a:solidFill>
                  <a:srgbClr val="CE5C00"/>
                </a:solidFill>
                <a:latin typeface="Consolas" panose="020B0609020204030204" pitchFamily="49" charset="0"/>
              </a:rPr>
              <a:t>.</a:t>
            </a:r>
            <a:r>
              <a:rPr lang="en-US" altLang="uk-UA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user_info</a:t>
            </a:r>
            <a:r>
              <a:rPr lang="uk-UA" altLang="uk-UA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r>
              <a:rPr lang="uk-UA" altLang="uk-UA" dirty="0" smtClean="0">
                <a:solidFill>
                  <a:srgbClr val="212529"/>
                </a:solidFill>
                <a:latin typeface="Consolas" panose="020B0609020204030204" pitchFamily="49" charset="0"/>
              </a:rPr>
              <a:t> </a:t>
            </a:r>
            <a:endParaRPr lang="en-US" altLang="uk-UA" dirty="0" smtClean="0">
              <a:solidFill>
                <a:srgbClr val="212529"/>
              </a:solidFill>
              <a:latin typeface="Consolas" panose="020B0609020204030204" pitchFamily="49" charset="0"/>
            </a:endParaRPr>
          </a:p>
          <a:p>
            <a:pPr lvl="0" fontAlgn="base">
              <a:spcBef>
                <a:spcPct val="30000"/>
              </a:spcBef>
              <a:spcAft>
                <a:spcPct val="0"/>
              </a:spcAft>
            </a:pPr>
            <a:r>
              <a:rPr lang="uk-UA" altLang="uk-UA" dirty="0" smtClean="0">
                <a:solidFill>
                  <a:srgbClr val="8F5902"/>
                </a:solidFill>
                <a:latin typeface="Consolas" panose="020B0609020204030204" pitchFamily="49" charset="0"/>
              </a:rPr>
              <a:t>&gt;&gt;&gt; </a:t>
            </a:r>
            <a:r>
              <a:rPr lang="uk-UA" altLang="uk-UA" dirty="0">
                <a:solidFill>
                  <a:srgbClr val="000000"/>
                </a:solidFill>
                <a:latin typeface="Consolas" panose="020B0609020204030204" pitchFamily="49" charset="0"/>
              </a:rPr>
              <a:t>x</a:t>
            </a:r>
            <a:r>
              <a:rPr lang="uk-UA" altLang="uk-UA" dirty="0">
                <a:solidFill>
                  <a:srgbClr val="212529"/>
                </a:solidFill>
                <a:latin typeface="Consolas" panose="020B0609020204030204" pitchFamily="49" charset="0"/>
              </a:rPr>
              <a:t> </a:t>
            </a:r>
            <a:r>
              <a:rPr lang="en-US" altLang="uk-UA" dirty="0" smtClean="0">
                <a:solidFill>
                  <a:srgbClr val="212529"/>
                </a:solidFill>
                <a:latin typeface="Consolas" panose="020B0609020204030204" pitchFamily="49" charset="0"/>
              </a:rPr>
              <a:t>     </a:t>
            </a:r>
            <a:r>
              <a:rPr lang="en-US" altLang="uk-UA" dirty="0" smtClean="0">
                <a:solidFill>
                  <a:srgbClr val="00B050"/>
                </a:solidFill>
                <a:latin typeface="Consolas" panose="020B0609020204030204" pitchFamily="49" charset="0"/>
              </a:rPr>
              <a:t># </a:t>
            </a:r>
            <a:r>
              <a:rPr lang="uk-UA" altLang="uk-UA" dirty="0" smtClean="0">
                <a:solidFill>
                  <a:srgbClr val="00B050"/>
                </a:solidFill>
                <a:latin typeface="Consolas" panose="020B0609020204030204" pitchFamily="49" charset="0"/>
              </a:rPr>
              <a:t>&lt;</a:t>
            </a:r>
            <a:r>
              <a:rPr lang="uk-UA" altLang="uk-UA" dirty="0">
                <a:solidFill>
                  <a:srgbClr val="00B050"/>
                </a:solidFill>
                <a:latin typeface="Consolas" panose="020B0609020204030204" pitchFamily="49" charset="0"/>
              </a:rPr>
              <a:t>pkg.mod2.Bar </a:t>
            </a:r>
            <a:r>
              <a:rPr lang="uk-UA" altLang="uk-UA" dirty="0" err="1">
                <a:solidFill>
                  <a:srgbClr val="00B050"/>
                </a:solidFill>
                <a:latin typeface="Consolas" panose="020B0609020204030204" pitchFamily="49" charset="0"/>
              </a:rPr>
              <a:t>object</a:t>
            </a:r>
            <a:r>
              <a:rPr lang="uk-UA" altLang="uk-UA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uk-UA" altLang="uk-UA" dirty="0" err="1">
                <a:solidFill>
                  <a:srgbClr val="00B050"/>
                </a:solidFill>
                <a:latin typeface="Consolas" panose="020B0609020204030204" pitchFamily="49" charset="0"/>
              </a:rPr>
              <a:t>at</a:t>
            </a:r>
            <a:r>
              <a:rPr lang="uk-UA" altLang="uk-UA" dirty="0">
                <a:solidFill>
                  <a:srgbClr val="00B050"/>
                </a:solidFill>
                <a:latin typeface="Consolas" panose="020B0609020204030204" pitchFamily="49" charset="0"/>
              </a:rPr>
              <a:t> 0x033F7290&gt; 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54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1" y="1233488"/>
            <a:ext cx="11513504" cy="4284810"/>
          </a:xfrm>
        </p:spPr>
        <p:txBody>
          <a:bodyPr/>
          <a:lstStyle/>
          <a:p>
            <a:pPr algn="just"/>
            <a:r>
              <a:rPr lang="en-US" b="1" dirty="0" err="1" smtClean="0"/>
              <a:t>PyOWM</a:t>
            </a:r>
            <a:r>
              <a:rPr lang="en-US" dirty="0" smtClean="0"/>
              <a:t> </a:t>
            </a:r>
            <a:r>
              <a:rPr lang="en-US" dirty="0"/>
              <a:t>is a client Python wrapper library for </a:t>
            </a:r>
            <a:r>
              <a:rPr lang="en-US" dirty="0" err="1"/>
              <a:t>OpenWeatherMap</a:t>
            </a:r>
            <a:r>
              <a:rPr lang="en-US" dirty="0"/>
              <a:t> web APIs. It allows quick and easy consumption of OWM data from Python applications via a simple object model and in a human-friendly fashion.</a:t>
            </a:r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PyOWM</a:t>
            </a:r>
            <a:r>
              <a:rPr lang="en-US" dirty="0"/>
              <a:t>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" y="2324446"/>
            <a:ext cx="1949550" cy="1886047"/>
          </a:xfrm>
          <a:prstGeom prst="rect">
            <a:avLst/>
          </a:prstGeom>
        </p:spPr>
      </p:pic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2819518" y="2405959"/>
            <a:ext cx="7472799" cy="2985433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accent6"/>
            </a:solidFill>
            <a:prstDash val="solid"/>
            <a:miter lim="800000"/>
            <a:headEnd/>
            <a:tailEnd/>
          </a:ln>
        </p:spPr>
        <p:txBody>
          <a:bodyPr wrap="square" tIns="137160" bIns="137160">
            <a:spAutoFit/>
          </a:bodyPr>
          <a:lstStyle>
            <a:lvl1pPr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1pPr>
            <a:lvl2pPr marL="742950" indent="-28575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2pPr>
            <a:lvl3pPr marL="11430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3pPr>
            <a:lvl4pPr marL="16002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4pPr>
            <a:lvl5pPr marL="20574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9pPr>
          </a:lstStyle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With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PyOWM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you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can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interact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programmatically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with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the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following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OpenWeatherMap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web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rgbClr val="3E4349"/>
                </a:solidFill>
                <a:latin typeface="+mn-lt"/>
              </a:rPr>
              <a:t>APIs</a:t>
            </a:r>
            <a:r>
              <a:rPr lang="uk-UA" altLang="uk-UA" sz="2200" dirty="0">
                <a:solidFill>
                  <a:srgbClr val="3E4349"/>
                </a:solidFill>
                <a:latin typeface="+mn-lt"/>
              </a:rPr>
              <a:t>:</a:t>
            </a:r>
            <a:endParaRPr lang="uk-UA" altLang="uk-UA" sz="2200" dirty="0">
              <a:solidFill>
                <a:schemeClr val="tx1"/>
              </a:solidFill>
              <a:latin typeface="+mn-lt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uk-UA" sz="2200" b="1" dirty="0" smtClean="0">
                <a:solidFill>
                  <a:schemeClr val="tx1"/>
                </a:solidFill>
                <a:latin typeface="+mn-lt"/>
              </a:rPr>
              <a:t>   </a:t>
            </a:r>
            <a:r>
              <a:rPr lang="uk-UA" altLang="uk-UA" sz="2200" b="1" dirty="0" err="1" smtClean="0">
                <a:solidFill>
                  <a:schemeClr val="tx1"/>
                </a:solidFill>
                <a:latin typeface="+mn-lt"/>
              </a:rPr>
              <a:t>Weather</a:t>
            </a:r>
            <a:r>
              <a:rPr lang="uk-UA" altLang="uk-UA" sz="2200" b="1" dirty="0" smtClean="0">
                <a:solidFill>
                  <a:schemeClr val="tx1"/>
                </a:solidFill>
                <a:latin typeface="+mn-lt"/>
              </a:rPr>
              <a:t> </a:t>
            </a:r>
            <a:r>
              <a:rPr lang="uk-UA" altLang="uk-UA" sz="2200" b="1" dirty="0">
                <a:solidFill>
                  <a:schemeClr val="tx1"/>
                </a:solidFill>
                <a:latin typeface="+mn-lt"/>
              </a:rPr>
              <a:t>API v2.5</a:t>
            </a:r>
            <a:r>
              <a:rPr lang="uk-UA" altLang="uk-UA" sz="2200" dirty="0">
                <a:solidFill>
                  <a:schemeClr val="tx1"/>
                </a:solidFill>
                <a:latin typeface="+mn-lt"/>
              </a:rPr>
              <a:t>, </a:t>
            </a:r>
            <a:r>
              <a:rPr lang="uk-UA" altLang="uk-UA" sz="2200" dirty="0" err="1">
                <a:solidFill>
                  <a:schemeClr val="tx1"/>
                </a:solidFill>
                <a:latin typeface="+mn-lt"/>
              </a:rPr>
              <a:t>offering</a:t>
            </a:r>
            <a:endParaRPr lang="uk-UA" altLang="uk-UA" sz="2200" dirty="0">
              <a:solidFill>
                <a:schemeClr val="tx1"/>
              </a:solidFill>
              <a:latin typeface="+mn-lt"/>
            </a:endParaRPr>
          </a:p>
          <a:p>
            <a:pPr marL="1828800" lvl="4" indent="0" fontAlgn="base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uk-UA" altLang="uk-UA" sz="2200" dirty="0" err="1">
                <a:solidFill>
                  <a:schemeClr val="tx1"/>
                </a:solidFill>
                <a:latin typeface="+mn-lt"/>
              </a:rPr>
              <a:t>current</a:t>
            </a:r>
            <a:r>
              <a:rPr lang="uk-UA" altLang="uk-UA" sz="2200" dirty="0">
                <a:solidFill>
                  <a:schemeClr val="tx1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chemeClr val="tx1"/>
                </a:solidFill>
                <a:latin typeface="+mn-lt"/>
              </a:rPr>
              <a:t>weather</a:t>
            </a:r>
            <a:r>
              <a:rPr lang="uk-UA" altLang="uk-UA" sz="2200" dirty="0">
                <a:solidFill>
                  <a:schemeClr val="tx1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chemeClr val="tx1"/>
                </a:solidFill>
                <a:latin typeface="+mn-lt"/>
              </a:rPr>
              <a:t>data</a:t>
            </a:r>
            <a:endParaRPr lang="uk-UA" altLang="uk-UA" sz="2200" dirty="0">
              <a:solidFill>
                <a:schemeClr val="tx1"/>
              </a:solidFill>
              <a:latin typeface="+mn-lt"/>
            </a:endParaRPr>
          </a:p>
          <a:p>
            <a:pPr marL="1828800" lvl="4" indent="0" fontAlgn="base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uk-UA" altLang="uk-UA" sz="2200" dirty="0" err="1">
                <a:solidFill>
                  <a:schemeClr val="tx1"/>
                </a:solidFill>
                <a:latin typeface="+mn-lt"/>
              </a:rPr>
              <a:t>weather</a:t>
            </a:r>
            <a:r>
              <a:rPr lang="uk-UA" altLang="uk-UA" sz="2200" dirty="0">
                <a:solidFill>
                  <a:schemeClr val="tx1"/>
                </a:solidFill>
                <a:latin typeface="+mn-lt"/>
              </a:rPr>
              <a:t> </a:t>
            </a:r>
            <a:r>
              <a:rPr lang="uk-UA" altLang="uk-UA" sz="2200" dirty="0" err="1">
                <a:solidFill>
                  <a:schemeClr val="tx1"/>
                </a:solidFill>
                <a:latin typeface="+mn-lt"/>
              </a:rPr>
              <a:t>forecasts</a:t>
            </a:r>
            <a:endParaRPr lang="uk-UA" altLang="uk-UA" sz="2200" dirty="0">
              <a:solidFill>
                <a:schemeClr val="tx1"/>
              </a:solidFill>
              <a:latin typeface="+mn-lt"/>
            </a:endParaRPr>
          </a:p>
          <a:p>
            <a:pPr marL="1828800" lvl="4" indent="0" fontAlgn="base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uk-UA" altLang="uk-UA" sz="2200" dirty="0" err="1">
                <a:solidFill>
                  <a:schemeClr val="tx1"/>
                </a:solidFill>
                <a:latin typeface="+mn-lt"/>
              </a:rPr>
              <a:t>weather</a:t>
            </a:r>
            <a:r>
              <a:rPr lang="uk-UA" altLang="uk-UA" sz="2200" dirty="0">
                <a:solidFill>
                  <a:schemeClr val="tx1"/>
                </a:solidFill>
                <a:latin typeface="+mn-lt"/>
              </a:rPr>
              <a:t> </a:t>
            </a:r>
            <a:r>
              <a:rPr lang="uk-UA" altLang="uk-UA" sz="2200" dirty="0" err="1" smtClean="0">
                <a:solidFill>
                  <a:schemeClr val="tx1"/>
                </a:solidFill>
                <a:latin typeface="+mn-lt"/>
              </a:rPr>
              <a:t>history</a:t>
            </a:r>
            <a:endParaRPr lang="en-US" altLang="uk-UA" sz="2200" dirty="0" smtClean="0">
              <a:solidFill>
                <a:schemeClr val="tx1"/>
              </a:solidFill>
              <a:latin typeface="+mn-lt"/>
            </a:endParaRPr>
          </a:p>
          <a:p>
            <a:pPr marL="1828800" lvl="4" indent="0" fontAlgn="base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uk-UA" altLang="uk-UA" sz="2200" dirty="0" smtClean="0">
              <a:solidFill>
                <a:schemeClr val="tx1"/>
              </a:solidFill>
              <a:latin typeface="+mn-lt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uk-UA" altLang="uk-UA" sz="22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0098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1" y="1233488"/>
            <a:ext cx="11513504" cy="4284810"/>
          </a:xfrm>
        </p:spPr>
        <p:txBody>
          <a:bodyPr/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2000" dirty="0" err="1">
                <a:solidFill>
                  <a:srgbClr val="3E4349"/>
                </a:solidFill>
              </a:rPr>
              <a:t>PyOWM</a:t>
            </a:r>
            <a:r>
              <a:rPr lang="uk-UA" altLang="uk-UA" sz="2000" dirty="0">
                <a:solidFill>
                  <a:srgbClr val="3E4349"/>
                </a:solidFill>
              </a:rPr>
              <a:t> </a:t>
            </a:r>
            <a:r>
              <a:rPr lang="uk-UA" altLang="uk-UA" sz="2000" dirty="0" err="1">
                <a:solidFill>
                  <a:srgbClr val="3E4349"/>
                </a:solidFill>
              </a:rPr>
              <a:t>runs</a:t>
            </a:r>
            <a:r>
              <a:rPr lang="uk-UA" altLang="uk-UA" sz="2000" dirty="0">
                <a:solidFill>
                  <a:srgbClr val="3E4349"/>
                </a:solidFill>
              </a:rPr>
              <a:t> </a:t>
            </a:r>
            <a:r>
              <a:rPr lang="uk-UA" altLang="uk-UA" sz="2000" dirty="0" err="1">
                <a:solidFill>
                  <a:srgbClr val="3E4349"/>
                </a:solidFill>
              </a:rPr>
              <a:t>on</a:t>
            </a:r>
            <a:r>
              <a:rPr lang="uk-UA" altLang="uk-UA" sz="2000" dirty="0">
                <a:solidFill>
                  <a:srgbClr val="3E4349"/>
                </a:solidFill>
              </a:rPr>
              <a:t> Windows, </a:t>
            </a:r>
            <a:r>
              <a:rPr lang="uk-UA" altLang="uk-UA" sz="2000" dirty="0" err="1">
                <a:solidFill>
                  <a:srgbClr val="3E4349"/>
                </a:solidFill>
              </a:rPr>
              <a:t>Linux</a:t>
            </a:r>
            <a:r>
              <a:rPr lang="uk-UA" altLang="uk-UA" sz="2000" dirty="0">
                <a:solidFill>
                  <a:srgbClr val="3E4349"/>
                </a:solidFill>
              </a:rPr>
              <a:t> </a:t>
            </a:r>
            <a:r>
              <a:rPr lang="uk-UA" altLang="uk-UA" sz="2000" dirty="0" err="1">
                <a:solidFill>
                  <a:srgbClr val="3E4349"/>
                </a:solidFill>
              </a:rPr>
              <a:t>and</a:t>
            </a:r>
            <a:r>
              <a:rPr lang="uk-UA" altLang="uk-UA" sz="2000" dirty="0">
                <a:solidFill>
                  <a:srgbClr val="3E4349"/>
                </a:solidFill>
              </a:rPr>
              <a:t> </a:t>
            </a:r>
            <a:r>
              <a:rPr lang="uk-UA" altLang="uk-UA" sz="2000" dirty="0" err="1">
                <a:solidFill>
                  <a:srgbClr val="3E4349"/>
                </a:solidFill>
              </a:rPr>
              <a:t>MacOS</a:t>
            </a:r>
            <a:r>
              <a:rPr lang="uk-UA" altLang="uk-UA" sz="2000" dirty="0" smtClean="0">
                <a:solidFill>
                  <a:srgbClr val="3E4349"/>
                </a:solidFill>
              </a:rPr>
              <a:t>.</a:t>
            </a:r>
            <a:r>
              <a:rPr lang="en-US" altLang="uk-UA" sz="2000" dirty="0" smtClean="0">
                <a:solidFill>
                  <a:srgbClr val="3E4349"/>
                </a:solidFill>
              </a:rPr>
              <a:t> </a:t>
            </a:r>
            <a:r>
              <a:rPr lang="uk-UA" altLang="uk-UA" sz="2000" dirty="0" err="1" smtClean="0">
                <a:solidFill>
                  <a:srgbClr val="3E4349"/>
                </a:solidFill>
              </a:rPr>
              <a:t>PyOWM</a:t>
            </a:r>
            <a:r>
              <a:rPr lang="uk-UA" altLang="uk-UA" sz="2000" dirty="0" smtClean="0">
                <a:solidFill>
                  <a:srgbClr val="3E4349"/>
                </a:solidFill>
              </a:rPr>
              <a:t> </a:t>
            </a:r>
            <a:r>
              <a:rPr lang="uk-UA" altLang="uk-UA" sz="2000" dirty="0" err="1">
                <a:solidFill>
                  <a:srgbClr val="3E4349"/>
                </a:solidFill>
              </a:rPr>
              <a:t>runs</a:t>
            </a:r>
            <a:r>
              <a:rPr lang="uk-UA" altLang="uk-UA" sz="2000" dirty="0">
                <a:solidFill>
                  <a:srgbClr val="3E4349"/>
                </a:solidFill>
              </a:rPr>
              <a:t> </a:t>
            </a:r>
            <a:r>
              <a:rPr lang="uk-UA" altLang="uk-UA" sz="2000" dirty="0" err="1">
                <a:solidFill>
                  <a:srgbClr val="3E4349"/>
                </a:solidFill>
              </a:rPr>
              <a:t>on</a:t>
            </a:r>
            <a:r>
              <a:rPr lang="uk-UA" altLang="uk-UA" sz="2000" dirty="0" smtClean="0">
                <a:solidFill>
                  <a:srgbClr val="3E4349"/>
                </a:solidFill>
              </a:rPr>
              <a:t>:</a:t>
            </a:r>
            <a:r>
              <a:rPr lang="en-US" altLang="uk-UA" sz="2000" dirty="0" smtClean="0">
                <a:solidFill>
                  <a:srgbClr val="3E4349"/>
                </a:solidFill>
              </a:rPr>
              <a:t> P</a:t>
            </a:r>
            <a:r>
              <a:rPr lang="uk-UA" altLang="uk-UA" sz="2000" dirty="0" err="1" smtClean="0"/>
              <a:t>ython</a:t>
            </a:r>
            <a:r>
              <a:rPr lang="uk-UA" altLang="uk-UA" sz="2000" dirty="0" smtClean="0"/>
              <a:t> 2.7</a:t>
            </a:r>
            <a:r>
              <a:rPr lang="en-US" altLang="uk-UA" sz="2000" dirty="0" smtClean="0"/>
              <a:t>, </a:t>
            </a:r>
            <a:r>
              <a:rPr lang="uk-UA" altLang="uk-UA" sz="2000" dirty="0" err="1" smtClean="0"/>
              <a:t>Python</a:t>
            </a:r>
            <a:r>
              <a:rPr lang="uk-UA" altLang="uk-UA" sz="2000" dirty="0" smtClean="0"/>
              <a:t> </a:t>
            </a:r>
            <a:r>
              <a:rPr lang="uk-UA" altLang="uk-UA" sz="2000" dirty="0"/>
              <a:t>3.4+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2000" dirty="0" smtClean="0">
                <a:solidFill>
                  <a:srgbClr val="3E4349"/>
                </a:solidFill>
              </a:rPr>
              <a:t>N</a:t>
            </a:r>
            <a:r>
              <a:rPr lang="uk-UA" altLang="uk-UA" sz="2000" dirty="0" err="1" smtClean="0">
                <a:solidFill>
                  <a:srgbClr val="3E4349"/>
                </a:solidFill>
              </a:rPr>
              <a:t>otice</a:t>
            </a:r>
            <a:r>
              <a:rPr lang="uk-UA" altLang="uk-UA" sz="2000" dirty="0" smtClean="0">
                <a:solidFill>
                  <a:srgbClr val="3E4349"/>
                </a:solidFill>
              </a:rPr>
              <a:t> </a:t>
            </a:r>
            <a:r>
              <a:rPr lang="uk-UA" altLang="uk-UA" sz="2000" dirty="0" err="1">
                <a:solidFill>
                  <a:srgbClr val="3E4349"/>
                </a:solidFill>
              </a:rPr>
              <a:t>that</a:t>
            </a:r>
            <a:r>
              <a:rPr lang="uk-UA" altLang="uk-UA" sz="2000" dirty="0">
                <a:solidFill>
                  <a:srgbClr val="3E4349"/>
                </a:solidFill>
              </a:rPr>
              <a:t> </a:t>
            </a:r>
            <a:r>
              <a:rPr lang="uk-UA" altLang="uk-UA" sz="2000" b="1" dirty="0" err="1">
                <a:solidFill>
                  <a:srgbClr val="3E4349"/>
                </a:solidFill>
              </a:rPr>
              <a:t>support</a:t>
            </a:r>
            <a:r>
              <a:rPr lang="uk-UA" altLang="uk-UA" sz="2000" b="1" dirty="0">
                <a:solidFill>
                  <a:srgbClr val="3E4349"/>
                </a:solidFill>
              </a:rPr>
              <a:t> </a:t>
            </a:r>
            <a:r>
              <a:rPr lang="uk-UA" altLang="uk-UA" sz="2000" b="1" dirty="0" err="1">
                <a:solidFill>
                  <a:srgbClr val="3E4349"/>
                </a:solidFill>
              </a:rPr>
              <a:t>for</a:t>
            </a:r>
            <a:r>
              <a:rPr lang="uk-UA" altLang="uk-UA" sz="2000" b="1" dirty="0">
                <a:solidFill>
                  <a:srgbClr val="3E4349"/>
                </a:solidFill>
              </a:rPr>
              <a:t> </a:t>
            </a:r>
            <a:r>
              <a:rPr lang="uk-UA" altLang="uk-UA" sz="2000" b="1" dirty="0" err="1">
                <a:solidFill>
                  <a:srgbClr val="3E4349"/>
                </a:solidFill>
              </a:rPr>
              <a:t>Python</a:t>
            </a:r>
            <a:r>
              <a:rPr lang="uk-UA" altLang="uk-UA" sz="2000" b="1" dirty="0">
                <a:solidFill>
                  <a:srgbClr val="3E4349"/>
                </a:solidFill>
              </a:rPr>
              <a:t> 2.x </a:t>
            </a:r>
            <a:r>
              <a:rPr lang="uk-UA" altLang="uk-UA" sz="2000" b="1" dirty="0" err="1">
                <a:solidFill>
                  <a:srgbClr val="3E4349"/>
                </a:solidFill>
              </a:rPr>
              <a:t>will</a:t>
            </a:r>
            <a:r>
              <a:rPr lang="uk-UA" altLang="uk-UA" sz="2000" b="1" dirty="0">
                <a:solidFill>
                  <a:srgbClr val="3E4349"/>
                </a:solidFill>
              </a:rPr>
              <a:t> </a:t>
            </a:r>
            <a:r>
              <a:rPr lang="uk-UA" altLang="uk-UA" sz="2000" b="1" dirty="0" err="1">
                <a:solidFill>
                  <a:srgbClr val="3E4349"/>
                </a:solidFill>
              </a:rPr>
              <a:t>eventually</a:t>
            </a:r>
            <a:r>
              <a:rPr lang="uk-UA" altLang="uk-UA" sz="2000" b="1" dirty="0">
                <a:solidFill>
                  <a:srgbClr val="3E4349"/>
                </a:solidFill>
              </a:rPr>
              <a:t> </a:t>
            </a:r>
            <a:r>
              <a:rPr lang="uk-UA" altLang="uk-UA" sz="2000" b="1" dirty="0" err="1">
                <a:solidFill>
                  <a:srgbClr val="3E4349"/>
                </a:solidFill>
              </a:rPr>
              <a:t>be</a:t>
            </a:r>
            <a:r>
              <a:rPr lang="uk-UA" altLang="uk-UA" sz="2000" b="1" dirty="0">
                <a:solidFill>
                  <a:srgbClr val="3E4349"/>
                </a:solidFill>
              </a:rPr>
              <a:t> </a:t>
            </a:r>
            <a:r>
              <a:rPr lang="uk-UA" altLang="uk-UA" sz="2000" b="1" dirty="0" err="1" smtClean="0">
                <a:solidFill>
                  <a:srgbClr val="3E4349"/>
                </a:solidFill>
              </a:rPr>
              <a:t>dropped</a:t>
            </a:r>
            <a:endParaRPr lang="en-US" altLang="uk-UA" sz="2000" b="1" dirty="0" smtClean="0">
              <a:solidFill>
                <a:srgbClr val="3E4349"/>
              </a:solidFill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dirty="0" smtClean="0"/>
              <a:t>                                            https</a:t>
            </a:r>
            <a:r>
              <a:rPr lang="en-US" dirty="0"/>
              <a:t>://pypi.org/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uk-UA" altLang="uk-UA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Supported environments and Python </a:t>
            </a:r>
            <a:r>
              <a:rPr lang="en-US" dirty="0" smtClean="0"/>
              <a:t>versions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156" y="2399000"/>
            <a:ext cx="8240235" cy="34887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55" y="1882750"/>
            <a:ext cx="2316007" cy="403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7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PyOWM</a:t>
            </a:r>
            <a:r>
              <a:rPr lang="en-US" dirty="0" smtClean="0"/>
              <a:t> documentation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61" y="1040378"/>
            <a:ext cx="10591886" cy="4713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65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4971" y="1051618"/>
            <a:ext cx="11513504" cy="1095042"/>
          </a:xfrm>
        </p:spPr>
        <p:txBody>
          <a:bodyPr/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2000" dirty="0" smtClean="0">
                <a:solidFill>
                  <a:srgbClr val="3E4349"/>
                </a:solidFill>
              </a:rPr>
              <a:t>As </a:t>
            </a:r>
            <a:r>
              <a:rPr lang="en-US" altLang="uk-UA" sz="2000" b="1" dirty="0" err="1">
                <a:solidFill>
                  <a:srgbClr val="3E4349"/>
                </a:solidFill>
              </a:rPr>
              <a:t>OpenWeatherMap</a:t>
            </a:r>
            <a:r>
              <a:rPr lang="en-US" altLang="uk-UA" sz="2000" b="1" dirty="0">
                <a:solidFill>
                  <a:srgbClr val="3E4349"/>
                </a:solidFill>
              </a:rPr>
              <a:t> API</a:t>
            </a:r>
            <a:r>
              <a:rPr lang="en-US" altLang="uk-UA" sz="2000" dirty="0">
                <a:solidFill>
                  <a:srgbClr val="3E4349"/>
                </a:solidFill>
              </a:rPr>
              <a:t>s need a valid API key to allow responses, </a:t>
            </a:r>
            <a:r>
              <a:rPr lang="en-US" altLang="uk-UA" sz="2000" dirty="0" err="1">
                <a:solidFill>
                  <a:srgbClr val="3E4349"/>
                </a:solidFill>
              </a:rPr>
              <a:t>PyOWM</a:t>
            </a:r>
            <a:r>
              <a:rPr lang="en-US" altLang="uk-UA" sz="2000" dirty="0">
                <a:solidFill>
                  <a:srgbClr val="3E4349"/>
                </a:solidFill>
              </a:rPr>
              <a:t> won't work if you don't provide one. This stands for both free and paid (pro) subscription plans.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2000" dirty="0" smtClean="0">
                <a:solidFill>
                  <a:srgbClr val="3E4349"/>
                </a:solidFill>
              </a:rPr>
              <a:t>You </a:t>
            </a:r>
            <a:r>
              <a:rPr lang="en-US" altLang="uk-UA" sz="2000" dirty="0">
                <a:solidFill>
                  <a:srgbClr val="3E4349"/>
                </a:solidFill>
              </a:rPr>
              <a:t>can signup for a </a:t>
            </a:r>
            <a:r>
              <a:rPr lang="en-US" altLang="uk-UA" sz="2000" b="1" dirty="0">
                <a:solidFill>
                  <a:srgbClr val="3E4349"/>
                </a:solidFill>
              </a:rPr>
              <a:t>free API key </a:t>
            </a:r>
            <a:r>
              <a:rPr lang="en-US" altLang="uk-UA" sz="2000" dirty="0" smtClean="0">
                <a:solidFill>
                  <a:srgbClr val="3E4349"/>
                </a:solidFill>
              </a:rPr>
              <a:t>on </a:t>
            </a:r>
            <a:r>
              <a:rPr lang="en-US" altLang="uk-UA" sz="2000" dirty="0">
                <a:solidFill>
                  <a:srgbClr val="3E4349"/>
                </a:solidFill>
              </a:rPr>
              <a:t>the OWM </a:t>
            </a:r>
            <a:r>
              <a:rPr lang="en-US" altLang="uk-UA" sz="2000" dirty="0" smtClean="0">
                <a:solidFill>
                  <a:srgbClr val="3E4349"/>
                </a:solidFill>
              </a:rPr>
              <a:t>website: </a:t>
            </a:r>
            <a:r>
              <a:rPr lang="en-US" dirty="0" smtClean="0"/>
              <a:t>https</a:t>
            </a:r>
            <a:r>
              <a:rPr lang="en-US" dirty="0"/>
              <a:t>://openweathermap.org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uk-UA" altLang="uk-UA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PyOWM</a:t>
            </a:r>
            <a:r>
              <a:rPr lang="en-US" dirty="0" smtClean="0"/>
              <a:t>   API </a:t>
            </a:r>
            <a:r>
              <a:rPr lang="en-US" dirty="0"/>
              <a:t>key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847" y="2146660"/>
            <a:ext cx="7559751" cy="380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78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PyOWM</a:t>
            </a:r>
            <a:r>
              <a:rPr lang="en-US" dirty="0"/>
              <a:t> </a:t>
            </a:r>
            <a:r>
              <a:rPr lang="en-US" dirty="0" smtClean="0"/>
              <a:t> Code</a:t>
            </a:r>
            <a:endParaRPr lang="en-US" dirty="0"/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474094" y="949298"/>
            <a:ext cx="11396846" cy="4955203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accent6"/>
            </a:solidFill>
            <a:prstDash val="solid"/>
            <a:miter lim="800000"/>
            <a:headEnd/>
            <a:tailEnd/>
          </a:ln>
        </p:spPr>
        <p:txBody>
          <a:bodyPr wrap="square" tIns="137160" bIns="137160">
            <a:spAutoFit/>
          </a:bodyPr>
          <a:lstStyle>
            <a:lvl1pPr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1pPr>
            <a:lvl2pPr marL="742950" indent="-28575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2pPr>
            <a:lvl3pPr marL="11430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3pPr>
            <a:lvl4pPr marL="16002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4pPr>
            <a:lvl5pPr marL="2057400" indent="-228600" eaLnBrk="0" hangingPunct="0"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rgbClr val="333333"/>
                </a:solidFill>
                <a:latin typeface="Courier New" panose="02070309020205020404" pitchFamily="49" charset="0"/>
              </a:defRPr>
            </a:lvl9pPr>
          </a:lstStyle>
          <a:p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: pip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install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pyowm</a:t>
            </a:r>
            <a:endParaRPr lang="en-US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import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</a:rPr>
              <a:t>pyowm</a:t>
            </a:r>
            <a:endParaRPr lang="en-US" b="1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city=input("What city you are interested:")</a:t>
            </a:r>
          </a:p>
          <a:p>
            <a:r>
              <a:rPr lang="en-US" dirty="0" err="1">
                <a:latin typeface="Consolas" panose="020B0609020204030204" pitchFamily="49" charset="0"/>
              </a:rPr>
              <a:t>owm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pyowm.OWM</a:t>
            </a:r>
            <a:r>
              <a:rPr lang="en-US" dirty="0" smtClean="0">
                <a:latin typeface="Consolas" panose="020B0609020204030204" pitchFamily="49" charset="0"/>
              </a:rPr>
              <a:t>(</a:t>
            </a:r>
            <a:r>
              <a:rPr lang="en-US" dirty="0" smtClean="0">
                <a:solidFill>
                  <a:srgbClr val="00B050"/>
                </a:solidFill>
                <a:latin typeface="Consolas" panose="020B0609020204030204" pitchFamily="49" charset="0"/>
              </a:rPr>
              <a:t>'</a:t>
            </a:r>
            <a:r>
              <a:rPr lang="uk-UA" altLang="uk-UA" dirty="0">
                <a:solidFill>
                  <a:srgbClr val="032F62"/>
                </a:solidFill>
                <a:latin typeface="SFMono-Regular"/>
              </a:rPr>
              <a:t> </a:t>
            </a:r>
            <a:r>
              <a:rPr lang="uk-UA" altLang="uk-UA" dirty="0" err="1">
                <a:solidFill>
                  <a:srgbClr val="032F62"/>
                </a:solidFill>
                <a:latin typeface="SFMono-Regular"/>
              </a:rPr>
              <a:t>your</a:t>
            </a:r>
            <a:r>
              <a:rPr lang="uk-UA" altLang="uk-UA" dirty="0">
                <a:solidFill>
                  <a:srgbClr val="032F62"/>
                </a:solidFill>
                <a:latin typeface="SFMono-Regular"/>
              </a:rPr>
              <a:t>-API-</a:t>
            </a:r>
            <a:r>
              <a:rPr lang="uk-UA" altLang="uk-UA" dirty="0" err="1">
                <a:solidFill>
                  <a:srgbClr val="032F62"/>
                </a:solidFill>
                <a:latin typeface="SFMono-Regular"/>
              </a:rPr>
              <a:t>key</a:t>
            </a:r>
            <a:r>
              <a:rPr lang="uk-UA" altLang="uk-UA" dirty="0">
                <a:solidFill>
                  <a:srgbClr val="032F62"/>
                </a:solidFill>
                <a:latin typeface="SFMono-Regular"/>
              </a:rPr>
              <a:t> </a:t>
            </a:r>
            <a:r>
              <a:rPr lang="en-US" dirty="0" smtClean="0">
                <a:solidFill>
                  <a:srgbClr val="00B050"/>
                </a:solidFill>
                <a:latin typeface="Consolas" panose="020B0609020204030204" pitchFamily="49" charset="0"/>
              </a:rPr>
              <a:t>ef2206ff5da67de63306d0b143e20872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latin typeface="Consolas" panose="020B0609020204030204" pitchFamily="49" charset="0"/>
              </a:rPr>
              <a:t>) </a:t>
            </a:r>
            <a:r>
              <a:rPr lang="en-US" dirty="0" smtClean="0">
                <a:latin typeface="Consolas" panose="020B0609020204030204" pitchFamily="49" charset="0"/>
              </a:rPr>
              <a:t>   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You MUST provide a valid API key</a:t>
            </a:r>
          </a:p>
          <a:p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chemeClr val="accent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 Have a pro subscription? Then use:</a:t>
            </a:r>
          </a:p>
          <a:p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owm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pyowm.OWM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API_key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='your-API-key',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subscription_type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='pro')</a:t>
            </a:r>
          </a:p>
          <a:p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 Search for current weather in 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the city</a:t>
            </a:r>
            <a:endParaRPr lang="en-US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endParaRPr lang="en-US" dirty="0" smtClean="0">
              <a:latin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</a:rPr>
              <a:t>observation </a:t>
            </a:r>
            <a:r>
              <a:rPr lang="en-US" dirty="0">
                <a:latin typeface="Consolas" panose="020B0609020204030204" pitchFamily="49" charset="0"/>
              </a:rPr>
              <a:t>= </a:t>
            </a:r>
            <a:r>
              <a:rPr lang="en-US" dirty="0" err="1">
                <a:latin typeface="Consolas" panose="020B0609020204030204" pitchFamily="49" charset="0"/>
              </a:rPr>
              <a:t>owm.weather_at_place</a:t>
            </a:r>
            <a:r>
              <a:rPr lang="en-US" dirty="0">
                <a:latin typeface="Consolas" panose="020B0609020204030204" pitchFamily="49" charset="0"/>
              </a:rPr>
              <a:t>(city)</a:t>
            </a:r>
          </a:p>
          <a:p>
            <a:r>
              <a:rPr lang="en-US" dirty="0">
                <a:latin typeface="Consolas" panose="020B0609020204030204" pitchFamily="49" charset="0"/>
              </a:rPr>
              <a:t>w = </a:t>
            </a:r>
            <a:r>
              <a:rPr lang="en-US" dirty="0" err="1">
                <a:latin typeface="Consolas" panose="020B0609020204030204" pitchFamily="49" charset="0"/>
              </a:rPr>
              <a:t>observation.get_weather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r>
              <a:rPr lang="en-US" dirty="0">
                <a:latin typeface="Consolas" panose="020B0609020204030204" pitchFamily="49" charset="0"/>
              </a:rPr>
              <a:t>temperature=</a:t>
            </a:r>
            <a:r>
              <a:rPr lang="en-US" dirty="0" err="1">
                <a:latin typeface="Consolas" panose="020B0609020204030204" pitchFamily="49" charset="0"/>
              </a:rPr>
              <a:t>w.get_temperature</a:t>
            </a:r>
            <a:r>
              <a:rPr lang="en-US" dirty="0">
                <a:latin typeface="Consolas" panose="020B0609020204030204" pitchFamily="49" charset="0"/>
              </a:rPr>
              <a:t>('</a:t>
            </a:r>
            <a:r>
              <a:rPr lang="en-US" dirty="0" err="1">
                <a:latin typeface="Consolas" panose="020B0609020204030204" pitchFamily="49" charset="0"/>
              </a:rPr>
              <a:t>celsius</a:t>
            </a:r>
            <a:r>
              <a:rPr lang="en-US" dirty="0">
                <a:latin typeface="Consolas" panose="020B0609020204030204" pitchFamily="49" charset="0"/>
              </a:rPr>
              <a:t>')['temp']</a:t>
            </a:r>
          </a:p>
          <a:p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print("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In</a:t>
            </a:r>
            <a:r>
              <a:rPr lang="en-US" dirty="0">
                <a:latin typeface="Consolas" panose="020B0609020204030204" pitchFamily="49" charset="0"/>
              </a:rPr>
              <a:t> " + city + "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city</a:t>
            </a:r>
            <a:r>
              <a:rPr lang="en-US" dirty="0">
                <a:latin typeface="Consolas" panose="020B0609020204030204" pitchFamily="49" charset="0"/>
              </a:rPr>
              <a:t>" + "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is the temperature of the </a:t>
            </a:r>
            <a:r>
              <a:rPr lang="en-US" dirty="0" smtClean="0">
                <a:solidFill>
                  <a:srgbClr val="00B050"/>
                </a:solidFill>
                <a:latin typeface="Consolas" panose="020B0609020204030204" pitchFamily="49" charset="0"/>
              </a:rPr>
              <a:t>air</a:t>
            </a:r>
            <a:r>
              <a:rPr lang="en-US" dirty="0" smtClean="0">
                <a:latin typeface="Consolas" panose="020B0609020204030204" pitchFamily="49" charset="0"/>
              </a:rPr>
              <a:t>" + " " + </a:t>
            </a:r>
            <a:r>
              <a:rPr lang="en-US" dirty="0" err="1" smtClean="0">
                <a:latin typeface="Consolas" panose="020B0609020204030204" pitchFamily="49" charset="0"/>
              </a:rPr>
              <a:t>str</a:t>
            </a:r>
            <a:r>
              <a:rPr lang="en-US" dirty="0" smtClean="0">
                <a:latin typeface="Consolas" panose="020B0609020204030204" pitchFamily="49" charset="0"/>
              </a:rPr>
              <a:t>(temperature</a:t>
            </a:r>
            <a:r>
              <a:rPr lang="en-US" dirty="0">
                <a:latin typeface="Consolas" panose="020B0609020204030204" pitchFamily="49" charset="0"/>
              </a:rPr>
              <a:t>) + "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for the Celsius</a:t>
            </a:r>
            <a:r>
              <a:rPr lang="en-US" dirty="0">
                <a:latin typeface="Consolas" panose="020B0609020204030204" pitchFamily="49" charset="0"/>
              </a:rPr>
              <a:t>")</a:t>
            </a:r>
          </a:p>
          <a:p>
            <a:r>
              <a:rPr lang="en-US" dirty="0">
                <a:latin typeface="Consolas" panose="020B0609020204030204" pitchFamily="49" charset="0"/>
              </a:rPr>
              <a:t>print("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In this city </a:t>
            </a:r>
            <a:r>
              <a:rPr lang="en-US" dirty="0">
                <a:latin typeface="Consolas" panose="020B0609020204030204" pitchFamily="49" charset="0"/>
              </a:rPr>
              <a:t>"+ </a:t>
            </a:r>
            <a:r>
              <a:rPr lang="en-US" dirty="0" err="1">
                <a:latin typeface="Consolas" panose="020B0609020204030204" pitchFamily="49" charset="0"/>
              </a:rPr>
              <a:t>w.get_detailed_status</a:t>
            </a:r>
            <a:r>
              <a:rPr lang="en-US" dirty="0">
                <a:latin typeface="Consolas" panose="020B0609020204030204" pitchFamily="49" charset="0"/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310481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5A77A9F3-A362-42AE-B596-7CAE8E000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 smtClean="0"/>
              <a:t>Agenda </a:t>
            </a:r>
            <a:r>
              <a:rPr lang="en-US" altLang="en-US" sz="3600" dirty="0"/>
              <a:t/>
            </a:r>
            <a:br>
              <a:rPr lang="en-US" altLang="en-US" sz="3600" dirty="0"/>
            </a:br>
            <a:endParaRPr lang="uk-UA" altLang="en-US" dirty="0"/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FC15344B-6158-4D9A-91AA-BFE414E551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4374" y="1895475"/>
            <a:ext cx="10820400" cy="3429000"/>
          </a:xfrm>
        </p:spPr>
        <p:txBody>
          <a:bodyPr/>
          <a:lstStyle/>
          <a:p>
            <a:pPr marL="227013" indent="-227013">
              <a:buFont typeface="Arial" panose="020B0604020202020204" pitchFamily="34" charset="0"/>
              <a:buChar char="•"/>
            </a:pPr>
            <a:r>
              <a:rPr lang="en-US" sz="2800" dirty="0"/>
              <a:t>Difference between Module, Package, Library</a:t>
            </a:r>
            <a:r>
              <a:rPr lang="en-US" sz="2800" dirty="0" smtClean="0"/>
              <a:t>, Framework</a:t>
            </a:r>
          </a:p>
          <a:p>
            <a:pPr marL="227013" indent="-227013">
              <a:buFont typeface="Arial" panose="020B0604020202020204" pitchFamily="34" charset="0"/>
              <a:buChar char="•"/>
            </a:pPr>
            <a:r>
              <a:rPr lang="en-US" sz="2800" dirty="0" smtClean="0"/>
              <a:t>Modules </a:t>
            </a:r>
          </a:p>
          <a:p>
            <a:pPr marL="227013" indent="-227013">
              <a:buFont typeface="Arial" panose="020B0604020202020204" pitchFamily="34" charset="0"/>
              <a:buChar char="•"/>
            </a:pPr>
            <a:r>
              <a:rPr lang="en-US" sz="2800" dirty="0" smtClean="0"/>
              <a:t>Packages</a:t>
            </a:r>
          </a:p>
          <a:p>
            <a:pPr marL="227013" indent="-227013">
              <a:buFont typeface="Arial" panose="020B0604020202020204" pitchFamily="34" charset="0"/>
              <a:buChar char="•"/>
            </a:pPr>
            <a:r>
              <a:rPr lang="en-US" sz="2800" dirty="0" smtClean="0"/>
              <a:t> </a:t>
            </a:r>
            <a:r>
              <a:rPr lang="en-US" sz="2800" dirty="0" err="1" smtClean="0"/>
              <a:t>PyOWM</a:t>
            </a:r>
            <a:endParaRPr lang="en-US" sz="2800" dirty="0" smtClean="0"/>
          </a:p>
          <a:p>
            <a:pPr marL="227013" indent="-227013">
              <a:buFont typeface="Arial" panose="020B0604020202020204" pitchFamily="34" charset="0"/>
              <a:buChar char="•"/>
            </a:pP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83715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08716" y="617406"/>
            <a:ext cx="11355761" cy="525970"/>
          </a:xfrm>
        </p:spPr>
        <p:txBody>
          <a:bodyPr/>
          <a:lstStyle/>
          <a:p>
            <a:r>
              <a:rPr lang="en-US" b="1" dirty="0" smtClean="0"/>
              <a:t>More questions ?</a:t>
            </a:r>
            <a:endParaRPr lang="uk-UA" dirty="0"/>
          </a:p>
        </p:txBody>
      </p:sp>
      <p:pic>
        <p:nvPicPr>
          <p:cNvPr id="2050" name="Picture 2" descr="Ð ÐµÐ·ÑÐ»ÑÑÐ°Ñ Ð¿Ð¾ÑÑÐºÑ Ð·Ð¾Ð±ÑÐ°Ð¶ÐµÐ½Ñ Ð·Ð° Ð·Ð°Ð¿Ð¸ÑÐ¾Ð¼ &quot;more quastions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597" y="1723260"/>
            <a:ext cx="5977998" cy="448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713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 FOR</a:t>
            </a:r>
            <a:br>
              <a:rPr lang="en-US" dirty="0"/>
            </a:br>
            <a:r>
              <a:rPr lang="en-US" dirty="0"/>
              <a:t>ATTENTION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4234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35267" y="1201479"/>
            <a:ext cx="9503617" cy="4710223"/>
          </a:xfrm>
        </p:spPr>
        <p:txBody>
          <a:bodyPr/>
          <a:lstStyle/>
          <a:p>
            <a:r>
              <a:rPr lang="en-US" b="1" dirty="0"/>
              <a:t>A module </a:t>
            </a:r>
            <a:r>
              <a:rPr lang="en-US" dirty="0"/>
              <a:t>is a file containing Python definitions and statements.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file name is the module name with the suffix  </a:t>
            </a:r>
            <a:r>
              <a:rPr lang="en-US" b="1" dirty="0"/>
              <a:t>.</a:t>
            </a:r>
            <a:r>
              <a:rPr lang="en-US" b="1" dirty="0" err="1"/>
              <a:t>py</a:t>
            </a:r>
            <a:r>
              <a:rPr lang="en-US" b="1" dirty="0"/>
              <a:t> </a:t>
            </a:r>
            <a:r>
              <a:rPr lang="en-US" dirty="0"/>
              <a:t>appended. </a:t>
            </a:r>
          </a:p>
          <a:p>
            <a:r>
              <a:rPr lang="en-US" dirty="0"/>
              <a:t>Within a module, the module’s name (as a string) is available as the value of the global variable __name__. </a:t>
            </a:r>
            <a:r>
              <a:rPr lang="en-US" dirty="0" smtClean="0"/>
              <a:t>Modules </a:t>
            </a:r>
            <a:r>
              <a:rPr lang="en-US" dirty="0"/>
              <a:t>have private symbol </a:t>
            </a:r>
            <a:r>
              <a:rPr lang="en-US" dirty="0" smtClean="0"/>
              <a:t>tables.</a:t>
            </a:r>
            <a:endParaRPr lang="en-US" dirty="0"/>
          </a:p>
          <a:p>
            <a:pPr algn="just"/>
            <a:endParaRPr lang="en-US" altLang="uk-UA" b="1" dirty="0" smtClean="0"/>
          </a:p>
          <a:p>
            <a:pPr algn="just"/>
            <a:r>
              <a:rPr lang="en-US" altLang="uk-UA" b="1" dirty="0" smtClean="0"/>
              <a:t>Package</a:t>
            </a:r>
            <a:r>
              <a:rPr lang="en-US" altLang="uk-UA" dirty="0" smtClean="0"/>
              <a:t> </a:t>
            </a:r>
            <a:r>
              <a:rPr lang="en-US" altLang="uk-UA" dirty="0"/>
              <a:t>is namespace which contains multiple package/modules</a:t>
            </a:r>
            <a:r>
              <a:rPr lang="en-US" altLang="uk-UA" dirty="0" smtClean="0"/>
              <a:t>.</a:t>
            </a:r>
          </a:p>
          <a:p>
            <a:pPr algn="just"/>
            <a:endParaRPr lang="en-US" b="1" dirty="0" smtClean="0"/>
          </a:p>
          <a:p>
            <a:pPr algn="just"/>
            <a:r>
              <a:rPr lang="en-US" b="1" dirty="0" smtClean="0"/>
              <a:t>Library</a:t>
            </a:r>
            <a:r>
              <a:rPr lang="en-US" dirty="0" smtClean="0"/>
              <a:t> </a:t>
            </a:r>
            <a:r>
              <a:rPr lang="en-US" dirty="0"/>
              <a:t>is collection of various packages. There is no difference between package </a:t>
            </a:r>
            <a:endParaRPr lang="en-US" dirty="0" smtClean="0"/>
          </a:p>
          <a:p>
            <a:pPr algn="just"/>
            <a:r>
              <a:rPr lang="en-US" dirty="0" smtClean="0"/>
              <a:t>and </a:t>
            </a:r>
            <a:r>
              <a:rPr lang="en-US" dirty="0"/>
              <a:t>python library conceptually</a:t>
            </a:r>
            <a:r>
              <a:rPr lang="en-US" dirty="0" smtClean="0"/>
              <a:t>.</a:t>
            </a:r>
          </a:p>
          <a:p>
            <a:pPr algn="just"/>
            <a:endParaRPr lang="en-US" b="1" dirty="0" smtClean="0"/>
          </a:p>
          <a:p>
            <a:pPr algn="just"/>
            <a:r>
              <a:rPr lang="en-US" b="1" dirty="0" smtClean="0"/>
              <a:t>Framework</a:t>
            </a:r>
            <a:r>
              <a:rPr lang="en-US" dirty="0" smtClean="0"/>
              <a:t> </a:t>
            </a:r>
            <a:r>
              <a:rPr lang="en-US" dirty="0"/>
              <a:t>is a collection of various libraries which architects the code flow</a:t>
            </a:r>
            <a:r>
              <a:rPr lang="en-US" dirty="0" smtClean="0"/>
              <a:t>.</a:t>
            </a:r>
          </a:p>
          <a:p>
            <a:pPr algn="just"/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8457" y="567062"/>
            <a:ext cx="11511915" cy="525970"/>
          </a:xfrm>
        </p:spPr>
        <p:txBody>
          <a:bodyPr/>
          <a:lstStyle/>
          <a:p>
            <a:r>
              <a:rPr lang="en-US" dirty="0" smtClean="0"/>
              <a:t>Difference between Module, Package, Library, Framework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13166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8716" y="542371"/>
            <a:ext cx="11355761" cy="52597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Import modules</a:t>
            </a:r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>
          <a:xfrm>
            <a:off x="327139" y="1148316"/>
            <a:ext cx="11352277" cy="4752754"/>
          </a:xfrm>
        </p:spPr>
        <p:txBody>
          <a:bodyPr>
            <a:normAutofit lnSpcReduction="10000"/>
          </a:bodyPr>
          <a:lstStyle/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400" dirty="0" smtClean="0"/>
              <a:t>The statement </a:t>
            </a:r>
            <a:r>
              <a:rPr lang="en-US" sz="2400" dirty="0"/>
              <a:t>import &lt;</a:t>
            </a:r>
            <a:r>
              <a:rPr lang="en-US" sz="2400" dirty="0" err="1"/>
              <a:t>module_name</a:t>
            </a:r>
            <a:r>
              <a:rPr lang="en-US" sz="2400" dirty="0"/>
              <a:t>&gt; only places &lt;</a:t>
            </a:r>
            <a:r>
              <a:rPr lang="en-US" sz="2400" dirty="0" err="1"/>
              <a:t>module_name</a:t>
            </a:r>
            <a:r>
              <a:rPr lang="en-US" sz="2400" dirty="0"/>
              <a:t>&gt; in the caller’s symbol table. The objects that are defined in the module remain in the module’s private symbol </a:t>
            </a:r>
            <a:r>
              <a:rPr lang="en-US" sz="2400" dirty="0" smtClean="0"/>
              <a:t>table.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An </a:t>
            </a:r>
            <a:r>
              <a:rPr lang="en-US" sz="2400" dirty="0"/>
              <a:t>alternate form of the import statement allows individual objects from the module to be imported directly into the caller’s symbol table</a:t>
            </a:r>
            <a:r>
              <a:rPr lang="en-US" sz="2400" dirty="0" smtClean="0"/>
              <a:t>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b="1" dirty="0" smtClean="0"/>
              <a:t>Note</a:t>
            </a:r>
            <a:r>
              <a:rPr lang="en-US" sz="2000" b="1" dirty="0"/>
              <a:t>:</a:t>
            </a:r>
            <a:r>
              <a:rPr lang="en-US" sz="2000" dirty="0"/>
              <a:t> </a:t>
            </a:r>
            <a:r>
              <a:rPr lang="en-US" sz="2000" dirty="0" smtClean="0"/>
              <a:t>because </a:t>
            </a:r>
            <a:r>
              <a:rPr lang="en-US" sz="2000" dirty="0"/>
              <a:t>this form of import places the object names directly into the caller’s symbol table, any objects that already exist with the same name will be </a:t>
            </a:r>
            <a:r>
              <a:rPr lang="en-US" sz="2000" dirty="0" smtClean="0"/>
              <a:t>overwritten.</a:t>
            </a:r>
            <a:endParaRPr lang="en-US" sz="2000" dirty="0"/>
          </a:p>
          <a:p>
            <a:pPr marL="0" indent="0">
              <a:buNone/>
            </a:pPr>
            <a:endParaRPr lang="uk-UA" sz="2400" dirty="0"/>
          </a:p>
        </p:txBody>
      </p:sp>
      <p:sp>
        <p:nvSpPr>
          <p:cNvPr id="6" name="Rectangle 5"/>
          <p:cNvSpPr/>
          <p:nvPr/>
        </p:nvSpPr>
        <p:spPr>
          <a:xfrm>
            <a:off x="327139" y="1157856"/>
            <a:ext cx="30604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rgbClr val="222222"/>
                </a:solidFill>
              </a:rPr>
              <a:t>The import statement:</a:t>
            </a:r>
            <a:endParaRPr lang="uk-UA" sz="2400" b="1" dirty="0"/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2906305" y="1629061"/>
            <a:ext cx="7609295" cy="338554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uk-UA" altLang="uk-UA" sz="1600" b="1" i="0" u="none" strike="noStrike" cap="none" normalizeH="0" baseline="0" dirty="0" err="1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import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uk-UA" sz="1600" b="1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&lt;module_name_1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&gt;[,&lt;module_name_2&gt;, …, &lt;</a:t>
            </a:r>
            <a:r>
              <a:rPr lang="en-US" altLang="uk-UA" sz="1600" b="1" dirty="0" err="1" smtClean="0">
                <a:latin typeface="Consolas" panose="020B0609020204030204" pitchFamily="49" charset="0"/>
                <a:cs typeface="Courier New" panose="02070309020205020404" pitchFamily="49" charset="0"/>
              </a:rPr>
              <a:t>module_name_N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&gt;]</a:t>
            </a: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906305" y="4262602"/>
            <a:ext cx="5722691" cy="338554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en-US" altLang="uk-UA" sz="1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from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uk-UA" sz="1600" b="1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uk-UA" sz="1600" b="1" i="0" u="none" strike="noStrike" cap="none" normalizeH="0" baseline="0" dirty="0" err="1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module_name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&gt; </a:t>
            </a:r>
            <a:r>
              <a:rPr lang="en-US" altLang="uk-UA" sz="1600" b="1" dirty="0" smtClean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import</a:t>
            </a:r>
            <a:r>
              <a:rPr lang="en-US" altLang="uk-UA" sz="16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&lt;name(s)&gt;</a:t>
            </a: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492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8716" y="542371"/>
            <a:ext cx="11355761" cy="52597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Import modules</a:t>
            </a:r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>
          <a:xfrm>
            <a:off x="327139" y="1148316"/>
            <a:ext cx="11352277" cy="478465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It is even possible to indiscriminately import everything from a module at one fell swoop:</a:t>
            </a:r>
            <a:endParaRPr lang="en-US" sz="24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400" dirty="0"/>
              <a:t>This will place the names of all objects from &lt;</a:t>
            </a:r>
            <a:r>
              <a:rPr lang="en-US" sz="2400" dirty="0" err="1"/>
              <a:t>module_name</a:t>
            </a:r>
            <a:r>
              <a:rPr lang="en-US" sz="2400" dirty="0"/>
              <a:t>&gt; into the local symbol table, with the exception of any that begin with the underscore (_) character</a:t>
            </a:r>
            <a:r>
              <a:rPr lang="en-US" sz="2400" dirty="0" smtClean="0"/>
              <a:t>.</a:t>
            </a:r>
          </a:p>
          <a:p>
            <a:pPr marL="0" indent="0">
              <a:buNone/>
            </a:pPr>
            <a:r>
              <a:rPr lang="en-US" sz="2400" dirty="0"/>
              <a:t>This </a:t>
            </a:r>
            <a:r>
              <a:rPr lang="en-US" sz="2400" b="1" dirty="0"/>
              <a:t>isn’t recommended </a:t>
            </a:r>
            <a:r>
              <a:rPr lang="en-US" sz="2400" dirty="0"/>
              <a:t>in large-scale production code. It’s a bit dangerous because you are entering names into the local symbol table </a:t>
            </a:r>
            <a:r>
              <a:rPr lang="en-US" sz="2400" dirty="0" err="1"/>
              <a:t>en</a:t>
            </a:r>
            <a:r>
              <a:rPr lang="en-US" sz="2400" dirty="0"/>
              <a:t> masse</a:t>
            </a:r>
            <a:r>
              <a:rPr lang="en-US" sz="2400" dirty="0" smtClean="0"/>
              <a:t>.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It </a:t>
            </a:r>
            <a:r>
              <a:rPr lang="en-US" sz="2400" dirty="0"/>
              <a:t>is also possible to import individual objects but enter them into the local symbol table with alternate names: </a:t>
            </a: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This </a:t>
            </a:r>
            <a:r>
              <a:rPr lang="en-US" sz="2400" dirty="0"/>
              <a:t>makes it possible to place names directly into the local symbol table but avoid conflicts with previously existing names:</a:t>
            </a:r>
            <a:endParaRPr lang="en-US" sz="2400" dirty="0" smtClean="0"/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470368" y="1540668"/>
            <a:ext cx="5722691" cy="338554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en-US" altLang="uk-UA" sz="1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from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uk-UA" sz="1600" b="1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uk-UA" sz="1600" b="1" i="0" u="none" strike="noStrike" cap="none" normalizeH="0" baseline="0" dirty="0" err="1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module_name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&gt; </a:t>
            </a:r>
            <a:r>
              <a:rPr lang="en-US" altLang="uk-UA" sz="1600" b="1" dirty="0" smtClean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import</a:t>
            </a:r>
            <a:r>
              <a:rPr lang="en-US" altLang="uk-UA" sz="16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*</a:t>
            </a: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850065" y="4509451"/>
            <a:ext cx="9367283" cy="338554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sz="1600" b="1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from</a:t>
            </a:r>
            <a:r>
              <a:rPr lang="en-US" altLang="uk-UA" sz="1600" b="1" dirty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b="1" dirty="0"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lang="en-US" altLang="uk-UA" sz="1600" b="1" dirty="0" err="1">
                <a:latin typeface="Consolas" panose="020B0609020204030204" pitchFamily="49" charset="0"/>
                <a:cs typeface="Courier New" panose="02070309020205020404" pitchFamily="49" charset="0"/>
              </a:rPr>
              <a:t>module_name</a:t>
            </a:r>
            <a:r>
              <a:rPr lang="en-US" altLang="uk-UA" sz="1600" b="1" dirty="0">
                <a:latin typeface="Consolas" panose="020B0609020204030204" pitchFamily="49" charset="0"/>
                <a:cs typeface="Courier New" panose="02070309020205020404" pitchFamily="49" charset="0"/>
              </a:rPr>
              <a:t>&gt; </a:t>
            </a:r>
            <a:r>
              <a:rPr lang="en-US" altLang="uk-UA" sz="1600" b="1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import</a:t>
            </a:r>
            <a:r>
              <a:rPr lang="en-US" altLang="uk-UA" sz="1600" b="1" dirty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b="1" dirty="0"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name1&gt; </a:t>
            </a:r>
            <a:r>
              <a:rPr lang="en-US" altLang="uk-UA" sz="1600" b="1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as</a:t>
            </a:r>
            <a:r>
              <a:rPr lang="en-US" altLang="uk-UA" sz="1600" b="1" dirty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alt_name1&gt;[, 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name2&gt; </a:t>
            </a:r>
            <a:r>
              <a:rPr lang="en-US" altLang="uk-UA" sz="1600" b="1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as</a:t>
            </a:r>
            <a:r>
              <a:rPr lang="en-US" altLang="uk-UA" sz="1600" b="1" dirty="0">
                <a:solidFill>
                  <a:srgbClr val="C65D09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b="1" dirty="0"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alt_name2&gt;, </a:t>
            </a:r>
            <a:r>
              <a:rPr lang="en-US" altLang="uk-UA" sz="16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…]</a:t>
            </a:r>
            <a:endParaRPr kumimoji="0" lang="uk-UA" altLang="uk-UA" sz="1600" b="1" i="0" u="none" strike="noStrike" cap="none" normalizeH="0" baseline="0" dirty="0" smtClean="0">
              <a:ln>
                <a:noFill/>
              </a:ln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34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8716" y="542371"/>
            <a:ext cx="11355761" cy="52597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</a:t>
            </a:r>
            <a:r>
              <a:rPr lang="en-US" b="1" dirty="0" err="1" smtClean="0">
                <a:solidFill>
                  <a:schemeClr val="tx1"/>
                </a:solidFill>
              </a:rPr>
              <a:t>dir</a:t>
            </a:r>
            <a:r>
              <a:rPr lang="en-US" b="1" dirty="0" smtClean="0">
                <a:solidFill>
                  <a:schemeClr val="tx1"/>
                </a:solidFill>
              </a:rPr>
              <a:t>() </a:t>
            </a:r>
            <a:r>
              <a:rPr lang="en-US" dirty="0" smtClean="0">
                <a:solidFill>
                  <a:schemeClr val="tx1"/>
                </a:solidFill>
              </a:rPr>
              <a:t>function</a:t>
            </a:r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>
          <a:xfrm>
            <a:off x="327139" y="1148316"/>
            <a:ext cx="11352277" cy="47846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The </a:t>
            </a:r>
            <a:r>
              <a:rPr lang="en-US" sz="2400" dirty="0"/>
              <a:t>built-in function </a:t>
            </a:r>
            <a:r>
              <a:rPr lang="en-US" sz="2400" dirty="0" err="1"/>
              <a:t>dir</a:t>
            </a:r>
            <a:r>
              <a:rPr lang="en-US" sz="2400" dirty="0"/>
              <a:t>() returns a list of defined names in a namespace. Without arguments, it produces an alphabetically sorted list of names in the current local symbol table</a:t>
            </a:r>
            <a:r>
              <a:rPr lang="en-US" sz="2400" dirty="0" smtClean="0"/>
              <a:t>: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716" y="2180063"/>
            <a:ext cx="10946857" cy="368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44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141" y="265590"/>
            <a:ext cx="11355761" cy="52597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Modules</a:t>
            </a:r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6292099" y="1595124"/>
            <a:ext cx="4262703" cy="338554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uk-UA" altLang="uk-UA" sz="1600" b="1" i="0" u="none" strike="noStrike" cap="none" normalizeH="0" baseline="0" dirty="0" err="1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import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1" i="0" u="none" strike="noStrike" cap="none" normalizeH="0" baseline="0" dirty="0" err="1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fib</a:t>
            </a:r>
            <a:r>
              <a:rPr kumimoji="0" lang="en-US" altLang="uk-UA" sz="1600" b="1" i="0" u="none" strike="noStrike" cap="none" normalizeH="0" baseline="0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o</a:t>
            </a:r>
            <a:r>
              <a:rPr kumimoji="0" lang="uk-UA" altLang="uk-UA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endParaRPr kumimoji="0" lang="uk-UA" altLang="uk-UA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6273298" y="2810418"/>
            <a:ext cx="5570756" cy="156966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/>
          <a:ex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fibo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rgbClr val="66666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20805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1000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) 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1 1 2 3 5 8 13 21 34 55 89 144 233 377 610 987 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fibo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fib2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20805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100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[1, 1, 2, 3, 5, 8, 13, 21, 34, 55, 89]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effectLst/>
                <a:latin typeface="Consolas" panose="020B0609020204030204" pitchFamily="49" charset="0"/>
              </a:rPr>
              <a:t>fibo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</a:rPr>
              <a:t>.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__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name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__ 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uk-UA" sz="1600" dirty="0">
                <a:solidFill>
                  <a:srgbClr val="333333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'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fibo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'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112146" y="1102306"/>
            <a:ext cx="20185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222222"/>
                </a:solidFill>
              </a:rPr>
              <a:t>Import module </a:t>
            </a:r>
            <a:r>
              <a:rPr lang="en-US" dirty="0" err="1" smtClean="0">
                <a:solidFill>
                  <a:srgbClr val="222222"/>
                </a:solidFill>
              </a:rPr>
              <a:t>fibo</a:t>
            </a:r>
            <a:endParaRPr lang="uk-UA" dirty="0"/>
          </a:p>
        </p:txBody>
      </p:sp>
      <p:sp>
        <p:nvSpPr>
          <p:cNvPr id="13" name="Rectangle 12"/>
          <p:cNvSpPr/>
          <p:nvPr/>
        </p:nvSpPr>
        <p:spPr>
          <a:xfrm>
            <a:off x="6112146" y="2194113"/>
            <a:ext cx="5157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Using the module name you can access the functions</a:t>
            </a:r>
            <a:endParaRPr lang="uk-UA" dirty="0"/>
          </a:p>
        </p:txBody>
      </p:sp>
      <p:sp>
        <p:nvSpPr>
          <p:cNvPr id="16" name="Rectangle 15"/>
          <p:cNvSpPr/>
          <p:nvPr/>
        </p:nvSpPr>
        <p:spPr>
          <a:xfrm>
            <a:off x="650810" y="1595124"/>
            <a:ext cx="4971535" cy="40318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# Fibonacci numbers </a:t>
            </a:r>
            <a:r>
              <a:rPr lang="en-US" sz="1600" dirty="0" smtClean="0">
                <a:solidFill>
                  <a:schemeClr val="accent4">
                    <a:lumMod val="75000"/>
                  </a:schemeClr>
                </a:solidFill>
              </a:rPr>
              <a:t>module fibo.py</a:t>
            </a:r>
            <a:endParaRPr lang="en-US" sz="16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sz="16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1600" dirty="0" err="1" smtClean="0"/>
              <a:t>def</a:t>
            </a:r>
            <a:r>
              <a:rPr lang="en-US" sz="1600" dirty="0" smtClean="0"/>
              <a:t> fib(n</a:t>
            </a:r>
            <a:r>
              <a:rPr lang="en-US" sz="1600" dirty="0" smtClean="0">
                <a:solidFill>
                  <a:schemeClr val="accent4">
                    <a:lumMod val="75000"/>
                  </a:schemeClr>
                </a:solidFill>
              </a:rPr>
              <a:t>):             # write Fibonacci series up to n</a:t>
            </a:r>
          </a:p>
          <a:p>
            <a:r>
              <a:rPr lang="en-US" sz="1600" dirty="0" smtClean="0"/>
              <a:t>    a, b = 0, 1</a:t>
            </a:r>
          </a:p>
          <a:p>
            <a:r>
              <a:rPr lang="en-US" sz="1600" dirty="0" smtClean="0"/>
              <a:t>    while b &lt; n:</a:t>
            </a:r>
          </a:p>
          <a:p>
            <a:r>
              <a:rPr lang="en-US" sz="1600" dirty="0" smtClean="0"/>
              <a:t>        print(b, end=' ')</a:t>
            </a:r>
          </a:p>
          <a:p>
            <a:r>
              <a:rPr lang="en-US" sz="1600" dirty="0" smtClean="0"/>
              <a:t>        a, b = b, </a:t>
            </a:r>
            <a:r>
              <a:rPr lang="en-US" sz="1600" dirty="0" err="1" smtClean="0"/>
              <a:t>a+b</a:t>
            </a:r>
            <a:endParaRPr lang="en-US" sz="1600" dirty="0" smtClean="0"/>
          </a:p>
          <a:p>
            <a:r>
              <a:rPr lang="en-US" sz="1600" dirty="0" smtClean="0"/>
              <a:t>    print()</a:t>
            </a:r>
          </a:p>
          <a:p>
            <a:endParaRPr lang="en-US" sz="1600" dirty="0" smtClean="0"/>
          </a:p>
          <a:p>
            <a:r>
              <a:rPr lang="en-US" sz="1600" dirty="0" err="1" smtClean="0"/>
              <a:t>def</a:t>
            </a:r>
            <a:r>
              <a:rPr lang="en-US" sz="1600" dirty="0" smtClean="0"/>
              <a:t> fib2(n</a:t>
            </a:r>
            <a:r>
              <a:rPr lang="en-US" sz="1600" dirty="0" smtClean="0">
                <a:solidFill>
                  <a:schemeClr val="accent4">
                    <a:lumMod val="75000"/>
                  </a:schemeClr>
                </a:solidFill>
              </a:rPr>
              <a:t>):            # return Fibonacci series up to n</a:t>
            </a:r>
          </a:p>
          <a:p>
            <a:r>
              <a:rPr lang="en-US" sz="1600" dirty="0" smtClean="0"/>
              <a:t>    result = []</a:t>
            </a:r>
          </a:p>
          <a:p>
            <a:r>
              <a:rPr lang="en-US" sz="1600" dirty="0" smtClean="0"/>
              <a:t>    a, b = 0, 1</a:t>
            </a:r>
          </a:p>
          <a:p>
            <a:r>
              <a:rPr lang="en-US" sz="1600" dirty="0" smtClean="0"/>
              <a:t>    while b &lt; n:</a:t>
            </a:r>
          </a:p>
          <a:p>
            <a:r>
              <a:rPr lang="en-US" sz="1600" dirty="0" smtClean="0"/>
              <a:t>        </a:t>
            </a:r>
            <a:r>
              <a:rPr lang="en-US" sz="1600" dirty="0" err="1" smtClean="0"/>
              <a:t>result.append</a:t>
            </a:r>
            <a:r>
              <a:rPr lang="en-US" sz="1600" dirty="0" smtClean="0"/>
              <a:t>(b)</a:t>
            </a:r>
          </a:p>
          <a:p>
            <a:r>
              <a:rPr lang="en-US" sz="1600" dirty="0" smtClean="0"/>
              <a:t>        a, b = b, </a:t>
            </a:r>
            <a:r>
              <a:rPr lang="en-US" sz="1600" dirty="0" err="1" smtClean="0"/>
              <a:t>a+b</a:t>
            </a:r>
            <a:endParaRPr lang="en-US" sz="1600" dirty="0" smtClean="0"/>
          </a:p>
          <a:p>
            <a:r>
              <a:rPr lang="en-US" sz="1600" dirty="0" smtClean="0"/>
              <a:t>    return result</a:t>
            </a:r>
            <a:endParaRPr lang="uk-UA" sz="1600" dirty="0"/>
          </a:p>
        </p:txBody>
      </p:sp>
      <p:sp>
        <p:nvSpPr>
          <p:cNvPr id="17" name="Text Placeholder 1"/>
          <p:cNvSpPr txBox="1">
            <a:spLocks/>
          </p:cNvSpPr>
          <p:nvPr/>
        </p:nvSpPr>
        <p:spPr>
          <a:xfrm>
            <a:off x="327141" y="1048931"/>
            <a:ext cx="4325561" cy="256813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uk-UA" sz="1800" dirty="0" smtClean="0"/>
              <a:t>Create module </a:t>
            </a:r>
            <a:r>
              <a:rPr lang="en-US" altLang="uk-UA" sz="1800" dirty="0" smtClean="0">
                <a:solidFill>
                  <a:srgbClr val="0070C0"/>
                </a:solidFill>
              </a:rPr>
              <a:t>fibo.py </a:t>
            </a:r>
            <a:r>
              <a:rPr lang="en-US" altLang="uk-UA" sz="1800" dirty="0" smtClean="0"/>
              <a:t>:</a:t>
            </a:r>
          </a:p>
          <a:p>
            <a:endParaRPr lang="uk-UA" sz="1800" dirty="0"/>
          </a:p>
        </p:txBody>
      </p:sp>
    </p:spTree>
    <p:extLst>
      <p:ext uri="{BB962C8B-B14F-4D97-AF65-F5344CB8AC3E}">
        <p14:creationId xmlns:p14="http://schemas.microsoft.com/office/powerpoint/2010/main" val="104929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141" y="308121"/>
            <a:ext cx="11355761" cy="52597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Modules</a:t>
            </a:r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397453" y="1479783"/>
            <a:ext cx="6019597" cy="658642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/>
          <a:ex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fibo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rgbClr val="66666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</a:t>
            </a:r>
            <a:endParaRPr lang="en-US" altLang="uk-UA" sz="1600" dirty="0">
              <a:solidFill>
                <a:srgbClr val="333333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20805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500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) 1 1 2 3 5 8 13 21 34 55 89 144 233 377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0" name="Rectangle 9"/>
          <p:cNvSpPr/>
          <p:nvPr/>
        </p:nvSpPr>
        <p:spPr>
          <a:xfrm>
            <a:off x="364844" y="1033387"/>
            <a:ext cx="5570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222222"/>
                </a:solidFill>
              </a:rPr>
              <a:t>If you intend to use </a:t>
            </a:r>
            <a:r>
              <a:rPr lang="en-US" dirty="0">
                <a:solidFill>
                  <a:srgbClr val="222222"/>
                </a:solidFill>
              </a:rPr>
              <a:t>a function </a:t>
            </a:r>
            <a:r>
              <a:rPr lang="en-US" dirty="0" smtClean="0">
                <a:solidFill>
                  <a:srgbClr val="222222"/>
                </a:solidFill>
              </a:rPr>
              <a:t>often:</a:t>
            </a:r>
            <a:endParaRPr lang="uk-UA" dirty="0"/>
          </a:p>
        </p:txBody>
      </p:sp>
      <p:sp>
        <p:nvSpPr>
          <p:cNvPr id="14" name="Rectangle 7"/>
          <p:cNvSpPr>
            <a:spLocks noChangeArrowheads="1"/>
          </p:cNvSpPr>
          <p:nvPr/>
        </p:nvSpPr>
        <p:spPr bwMode="auto">
          <a:xfrm>
            <a:off x="397453" y="2462139"/>
            <a:ext cx="4673074" cy="97872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/>
          <a:ex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uk-UA" altLang="uk-UA" sz="1600" b="1" i="0" u="none" strike="noStrike" cap="none" normalizeH="0" baseline="0" dirty="0" err="1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from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1" i="0" u="none" strike="noStrike" cap="none" normalizeH="0" baseline="0" dirty="0" err="1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fibo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1" i="0" u="none" strike="noStrike" cap="none" normalizeH="0" baseline="0" dirty="0" err="1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import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, 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fib2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20805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500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) 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uk-UA" sz="1600" dirty="0">
                <a:solidFill>
                  <a:srgbClr val="333333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1 1 2 3 5 8 13 21 34 55 89 144 233 377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5" name="Rectangle 8"/>
          <p:cNvSpPr>
            <a:spLocks noChangeArrowheads="1"/>
          </p:cNvSpPr>
          <p:nvPr/>
        </p:nvSpPr>
        <p:spPr bwMode="auto">
          <a:xfrm>
            <a:off x="374504" y="3746567"/>
            <a:ext cx="4813212" cy="978729"/>
          </a:xfrm>
          <a:prstGeom prst="rect">
            <a:avLst/>
          </a:prstGeom>
          <a:solidFill>
            <a:schemeClr val="bg1"/>
          </a:solidFill>
          <a:ln w="9525">
            <a:solidFill>
              <a:srgbClr val="0070C0"/>
            </a:solidFill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uk-UA" altLang="uk-UA" sz="1600" b="1" i="0" u="none" strike="noStrike" cap="none" normalizeH="0" baseline="0" dirty="0" err="1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from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1" i="0" u="none" strike="noStrike" cap="none" normalizeH="0" baseline="0" dirty="0" err="1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fibo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1" i="0" u="none" strike="noStrike" cap="none" normalizeH="0" baseline="0" dirty="0" err="1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import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66666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20805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500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30000"/>
              </a:spcBef>
              <a:spcAft>
                <a:spcPct val="0"/>
              </a:spcAft>
            </a:pPr>
            <a:r>
              <a:rPr lang="en-US" altLang="uk-UA" sz="1600" dirty="0">
                <a:solidFill>
                  <a:srgbClr val="333333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uk-UA" altLang="uk-UA" sz="1600" dirty="0">
                <a:solidFill>
                  <a:srgbClr val="333333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1 1 2 3 5 8 13 21 34 55 89 144 233 377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711367" y="1218053"/>
            <a:ext cx="4971535" cy="45243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# Fibonacci numbers 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module fibo.py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sz="800" dirty="0"/>
          </a:p>
          <a:p>
            <a:r>
              <a:rPr lang="en-US" dirty="0" err="1" smtClean="0"/>
              <a:t>def</a:t>
            </a:r>
            <a:r>
              <a:rPr lang="en-US" dirty="0" smtClean="0"/>
              <a:t> fib(n):             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# write Fibonacci series up to n</a:t>
            </a:r>
          </a:p>
          <a:p>
            <a:r>
              <a:rPr lang="en-US" dirty="0" smtClean="0"/>
              <a:t>    a, b = 0, 1</a:t>
            </a:r>
          </a:p>
          <a:p>
            <a:r>
              <a:rPr lang="en-US" dirty="0" smtClean="0"/>
              <a:t>    while b &lt; n:</a:t>
            </a:r>
          </a:p>
          <a:p>
            <a:r>
              <a:rPr lang="en-US" dirty="0" smtClean="0"/>
              <a:t>        print(b, end=' ')</a:t>
            </a:r>
          </a:p>
          <a:p>
            <a:r>
              <a:rPr lang="en-US" dirty="0" smtClean="0"/>
              <a:t>        a, b = b, </a:t>
            </a:r>
            <a:r>
              <a:rPr lang="en-US" dirty="0" err="1" smtClean="0"/>
              <a:t>a+b</a:t>
            </a:r>
            <a:endParaRPr lang="en-US" dirty="0" smtClean="0"/>
          </a:p>
          <a:p>
            <a:r>
              <a:rPr lang="en-US" dirty="0" smtClean="0"/>
              <a:t>    print()</a:t>
            </a:r>
          </a:p>
          <a:p>
            <a:endParaRPr lang="en-US" dirty="0" smtClean="0"/>
          </a:p>
          <a:p>
            <a:r>
              <a:rPr lang="en-US" dirty="0" err="1" smtClean="0"/>
              <a:t>def</a:t>
            </a:r>
            <a:r>
              <a:rPr lang="en-US" dirty="0" smtClean="0"/>
              <a:t> fib2(n):            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# return Fibonacci series up to n</a:t>
            </a:r>
          </a:p>
          <a:p>
            <a:r>
              <a:rPr lang="en-US" dirty="0" smtClean="0"/>
              <a:t>    result = []</a:t>
            </a:r>
          </a:p>
          <a:p>
            <a:r>
              <a:rPr lang="en-US" dirty="0" smtClean="0"/>
              <a:t>    a, b = 0, 1</a:t>
            </a:r>
          </a:p>
          <a:p>
            <a:r>
              <a:rPr lang="en-US" dirty="0" smtClean="0"/>
              <a:t>    while b &lt; n:</a:t>
            </a:r>
          </a:p>
          <a:p>
            <a:r>
              <a:rPr lang="en-US" dirty="0" smtClean="0"/>
              <a:t>        </a:t>
            </a:r>
            <a:r>
              <a:rPr lang="en-US" dirty="0" err="1" smtClean="0"/>
              <a:t>result.append</a:t>
            </a:r>
            <a:r>
              <a:rPr lang="en-US" dirty="0" smtClean="0"/>
              <a:t>(b)</a:t>
            </a:r>
          </a:p>
          <a:p>
            <a:r>
              <a:rPr lang="en-US" dirty="0" smtClean="0"/>
              <a:t>        a, b = b, </a:t>
            </a:r>
            <a:r>
              <a:rPr lang="en-US" dirty="0" err="1" smtClean="0"/>
              <a:t>a+b</a:t>
            </a:r>
            <a:endParaRPr lang="en-US" dirty="0" smtClean="0"/>
          </a:p>
          <a:p>
            <a:r>
              <a:rPr lang="en-US" dirty="0" smtClean="0"/>
              <a:t>    return result</a:t>
            </a:r>
            <a:endParaRPr lang="uk-UA" dirty="0"/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374504" y="4890306"/>
            <a:ext cx="4618282" cy="978729"/>
          </a:xfrm>
          <a:prstGeom prst="rect">
            <a:avLst/>
          </a:prstGeom>
          <a:solidFill>
            <a:schemeClr val="bg1"/>
          </a:solidFill>
          <a:ln w="9525">
            <a:solidFill>
              <a:srgbClr val="0070C0"/>
            </a:solidFill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en-US" altLang="uk-UA" sz="1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import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600" b="1" i="0" u="none" strike="noStrike" cap="none" normalizeH="0" baseline="0" dirty="0" err="1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fibo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uk-UA" sz="1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as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uk-UA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600" b="1" i="0" u="none" strike="noStrike" cap="none" normalizeH="0" baseline="0" dirty="0" smtClean="0">
                <a:ln>
                  <a:noFill/>
                </a:ln>
                <a:solidFill>
                  <a:srgbClr val="C65D09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kumimoji="0" lang="en-US" altLang="uk-UA" sz="1600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f.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fib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20805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500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30000"/>
              </a:spcBef>
              <a:spcAft>
                <a:spcPct val="0"/>
              </a:spcAft>
            </a:pPr>
            <a:r>
              <a:rPr lang="en-US" altLang="uk-UA" sz="1600" dirty="0">
                <a:solidFill>
                  <a:srgbClr val="333333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uk-UA" altLang="uk-UA" sz="1600" dirty="0">
                <a:solidFill>
                  <a:srgbClr val="333333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1 1 2 3 5 8 13 21 34 55 89 144 233 377</a:t>
            </a:r>
            <a:endParaRPr kumimoji="0" lang="en-US" altLang="uk-UA" sz="16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7922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1" y="1233488"/>
            <a:ext cx="11513504" cy="4614862"/>
          </a:xfrm>
        </p:spPr>
        <p:txBody>
          <a:bodyPr>
            <a:normAutofit/>
          </a:bodyPr>
          <a:lstStyle/>
          <a:p>
            <a:r>
              <a:rPr lang="en-US" altLang="uk-UA" dirty="0"/>
              <a:t>When a </a:t>
            </a:r>
            <a:r>
              <a:rPr lang="en-US" altLang="uk-UA" dirty="0" smtClean="0"/>
              <a:t> </a:t>
            </a:r>
            <a:r>
              <a:rPr lang="en-US" altLang="uk-UA" b="1" dirty="0" smtClean="0"/>
              <a:t>.</a:t>
            </a:r>
            <a:r>
              <a:rPr lang="en-US" altLang="uk-UA" b="1" dirty="0" err="1" smtClean="0"/>
              <a:t>py</a:t>
            </a:r>
            <a:r>
              <a:rPr lang="en-US" altLang="uk-UA" b="1" dirty="0" smtClean="0"/>
              <a:t>  </a:t>
            </a:r>
            <a:r>
              <a:rPr lang="en-US" altLang="uk-UA" dirty="0"/>
              <a:t>file is imported as a module, Python sets the special variable </a:t>
            </a:r>
            <a:r>
              <a:rPr lang="en-US" altLang="uk-UA" b="1" dirty="0"/>
              <a:t>__name__ </a:t>
            </a:r>
            <a:r>
              <a:rPr lang="en-US" altLang="uk-UA" dirty="0"/>
              <a:t>to the name of the module. However, if a file is run as a </a:t>
            </a:r>
            <a:r>
              <a:rPr lang="en-US" altLang="uk-UA" b="1" dirty="0"/>
              <a:t>standalone script</a:t>
            </a:r>
            <a:r>
              <a:rPr lang="en-US" altLang="uk-UA" dirty="0"/>
              <a:t>, </a:t>
            </a:r>
            <a:r>
              <a:rPr lang="en-US" altLang="uk-UA" b="1" dirty="0"/>
              <a:t>__name__ </a:t>
            </a:r>
            <a:r>
              <a:rPr lang="en-US" altLang="uk-UA" dirty="0"/>
              <a:t>is set to the string </a:t>
            </a:r>
            <a:r>
              <a:rPr lang="en-US" altLang="uk-UA" b="1" dirty="0"/>
              <a:t>'__main__'</a:t>
            </a:r>
            <a:r>
              <a:rPr lang="en-US" altLang="uk-UA" dirty="0"/>
              <a:t>. Using this fact, you can discern which is the case at run-time and alter behavior accordingly</a:t>
            </a:r>
            <a:r>
              <a:rPr lang="en-US" altLang="uk-UA" dirty="0" smtClean="0"/>
              <a:t>:</a:t>
            </a:r>
            <a:endParaRPr lang="en-US" altLang="uk-UA" dirty="0"/>
          </a:p>
          <a:p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Executing modules as scripts</a:t>
            </a:r>
          </a:p>
        </p:txBody>
      </p:sp>
      <p:sp>
        <p:nvSpPr>
          <p:cNvPr id="4" name="Rectangle 3"/>
          <p:cNvSpPr/>
          <p:nvPr/>
        </p:nvSpPr>
        <p:spPr>
          <a:xfrm>
            <a:off x="2309489" y="2466993"/>
            <a:ext cx="4971535" cy="2862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 err="1" smtClean="0"/>
              <a:t>def</a:t>
            </a:r>
            <a:r>
              <a:rPr lang="en-US" sz="1600" dirty="0" smtClean="0"/>
              <a:t> fib2(n</a:t>
            </a:r>
            <a:r>
              <a:rPr lang="en-US" sz="1600" dirty="0" smtClean="0">
                <a:solidFill>
                  <a:schemeClr val="accent4">
                    <a:lumMod val="75000"/>
                  </a:schemeClr>
                </a:solidFill>
              </a:rPr>
              <a:t>):            # return Fibonacci series up to n</a:t>
            </a:r>
          </a:p>
          <a:p>
            <a:r>
              <a:rPr lang="en-US" sz="1600" dirty="0" smtClean="0"/>
              <a:t>    result = []</a:t>
            </a:r>
          </a:p>
          <a:p>
            <a:r>
              <a:rPr lang="en-US" sz="1600" dirty="0" smtClean="0"/>
              <a:t>    a, b = 0, 1</a:t>
            </a:r>
          </a:p>
          <a:p>
            <a:r>
              <a:rPr lang="en-US" sz="1600" dirty="0" smtClean="0"/>
              <a:t>    while b &lt; n:</a:t>
            </a:r>
          </a:p>
          <a:p>
            <a:r>
              <a:rPr lang="en-US" sz="1600" dirty="0" smtClean="0"/>
              <a:t>        </a:t>
            </a:r>
            <a:r>
              <a:rPr lang="en-US" sz="1600" dirty="0" err="1" smtClean="0"/>
              <a:t>result.append</a:t>
            </a:r>
            <a:r>
              <a:rPr lang="en-US" sz="1600" dirty="0" smtClean="0"/>
              <a:t>(b)</a:t>
            </a:r>
          </a:p>
          <a:p>
            <a:r>
              <a:rPr lang="en-US" sz="1600" dirty="0" smtClean="0"/>
              <a:t>        a, b = b, </a:t>
            </a:r>
            <a:r>
              <a:rPr lang="en-US" sz="1600" dirty="0" err="1" smtClean="0"/>
              <a:t>a+b</a:t>
            </a:r>
            <a:endParaRPr lang="en-US" sz="1600" dirty="0" smtClean="0"/>
          </a:p>
          <a:p>
            <a:r>
              <a:rPr lang="en-US" sz="1600" dirty="0" smtClean="0"/>
              <a:t>    return result</a:t>
            </a:r>
          </a:p>
          <a:p>
            <a:endParaRPr lang="en-US" sz="1600" dirty="0" smtClean="0"/>
          </a:p>
          <a:p>
            <a:r>
              <a:rPr lang="en-US" dirty="0"/>
              <a:t>if (__name__ == '__main__'):</a:t>
            </a:r>
          </a:p>
          <a:p>
            <a:r>
              <a:rPr lang="en-US" dirty="0" smtClean="0"/>
              <a:t>    print</a:t>
            </a:r>
            <a:r>
              <a:rPr lang="en-US" dirty="0"/>
              <a:t>('Executing as standalone script')</a:t>
            </a:r>
          </a:p>
          <a:p>
            <a:endParaRPr lang="uk-UA" sz="1600" dirty="0"/>
          </a:p>
        </p:txBody>
      </p:sp>
    </p:spTree>
    <p:extLst>
      <p:ext uri="{BB962C8B-B14F-4D97-AF65-F5344CB8AC3E}">
        <p14:creationId xmlns:p14="http://schemas.microsoft.com/office/powerpoint/2010/main" val="1244146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RK 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SOFTSERVE">
      <a:majorFont>
        <a:latin typeface="Proxima Nova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F81C9E1D-7833-467B-A721-F1A02C4664AB}"/>
    </a:ext>
  </a:extLst>
</a:theme>
</file>

<file path=ppt/theme/theme2.xml><?xml version="1.0" encoding="utf-8"?>
<a:theme xmlns:a="http://schemas.openxmlformats.org/drawingml/2006/main" name="LIGHT-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25F14842-CDC1-4C49-AF1B-A06CF522D39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41a__x043e__x043c__x0435__x0442__x0430__x0440_ xmlns="835f28f2-30f1-4728-84d2-86d96e143488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4195FC54A15F344D83577B1CDDD67A5D" ma:contentTypeVersion="9" ma:contentTypeDescription="Создание документа." ma:contentTypeScope="" ma:versionID="961ec8db58076c7d3e9f84b9cd82fd45">
  <xsd:schema xmlns:xsd="http://www.w3.org/2001/XMLSchema" xmlns:xs="http://www.w3.org/2001/XMLSchema" xmlns:p="http://schemas.microsoft.com/office/2006/metadata/properties" xmlns:ns2="341e6018-ac0a-4dfb-8409-db9e0d25502e" xmlns:ns3="835f28f2-30f1-4728-84d2-86d96e143488" targetNamespace="http://schemas.microsoft.com/office/2006/metadata/properties" ma:root="true" ma:fieldsID="bd9f0c80ada20ee560e77d723f3ef44e" ns2:_="" ns3:_="">
    <xsd:import namespace="341e6018-ac0a-4dfb-8409-db9e0d25502e"/>
    <xsd:import namespace="835f28f2-30f1-4728-84d2-86d96e14348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_x041a__x043e__x043c__x0435__x0442__x0430__x044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1e6018-ac0a-4dfb-8409-db9e0d25502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Общий доступ с использованием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Совместно с подробностями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5f28f2-30f1-4728-84d2-86d96e1434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_x041a__x043e__x043c__x0435__x0442__x0430__x0440_" ma:index="16" nillable="true" ma:displayName="Кометар" ma:internalName="_x041a__x043e__x043c__x0435__x0442__x0430__x0440_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3A1340B-3A1B-4156-ADE3-51DF6C2C795D}">
  <ds:schemaRefs>
    <ds:schemaRef ds:uri="http://purl.org/dc/elements/1.1/"/>
    <ds:schemaRef ds:uri="http://schemas.microsoft.com/office/2006/metadata/properties"/>
    <ds:schemaRef ds:uri="835f28f2-30f1-4728-84d2-86d96e143488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341e6018-ac0a-4dfb-8409-db9e0d25502e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AFDAB34-20E1-438F-BCB2-ECDA5496F3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1e6018-ac0a-4dfb-8409-db9e0d25502e"/>
    <ds:schemaRef ds:uri="835f28f2-30f1-4728-84d2-86d96e1434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6B3B9E-03D8-4766-BF45-6129617CF0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Template-MM-02-JAN-2018</Template>
  <TotalTime>2269</TotalTime>
  <Words>1597</Words>
  <Application>Microsoft Office PowerPoint</Application>
  <PresentationFormat>Widescreen</PresentationFormat>
  <Paragraphs>353</Paragraphs>
  <Slides>21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Proxima Nova Black</vt:lpstr>
      <vt:lpstr>Calibri Light</vt:lpstr>
      <vt:lpstr>Arial</vt:lpstr>
      <vt:lpstr>Lucida Console</vt:lpstr>
      <vt:lpstr>Lucida Grande</vt:lpstr>
      <vt:lpstr>Tahoma</vt:lpstr>
      <vt:lpstr>Segoe UI</vt:lpstr>
      <vt:lpstr>SFMono-Regular</vt:lpstr>
      <vt:lpstr>Calibri</vt:lpstr>
      <vt:lpstr>Open Sans</vt:lpstr>
      <vt:lpstr>Consolas</vt:lpstr>
      <vt:lpstr>Courier New</vt:lpstr>
      <vt:lpstr>DARK THEME</vt:lpstr>
      <vt:lpstr>LIGHT-THEME</vt:lpstr>
      <vt:lpstr>MODULES and PACKAGES</vt:lpstr>
      <vt:lpstr>Agenda  </vt:lpstr>
      <vt:lpstr>Difference between Module, Package, Library, Framework</vt:lpstr>
      <vt:lpstr>Import modules</vt:lpstr>
      <vt:lpstr>Import modules</vt:lpstr>
      <vt:lpstr>The dir() function</vt:lpstr>
      <vt:lpstr>Modules</vt:lpstr>
      <vt:lpstr>Modules</vt:lpstr>
      <vt:lpstr>Executing modules as scripts</vt:lpstr>
      <vt:lpstr>Module search path</vt:lpstr>
      <vt:lpstr>Structure of packages</vt:lpstr>
      <vt:lpstr>Python Packages</vt:lpstr>
      <vt:lpstr>Packages</vt:lpstr>
      <vt:lpstr>Packages</vt:lpstr>
      <vt:lpstr>What is PyOWM?</vt:lpstr>
      <vt:lpstr>Supported environments and Python versions</vt:lpstr>
      <vt:lpstr>PyOWM documentation</vt:lpstr>
      <vt:lpstr>PyOWM   API key </vt:lpstr>
      <vt:lpstr>PyOWM  Code</vt:lpstr>
      <vt:lpstr>More questions ?</vt:lpstr>
      <vt:lpstr>THANK YOU  FOR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Viktoriya user</dc:creator>
  <cp:lastModifiedBy>Liubov Koliasa</cp:lastModifiedBy>
  <cp:revision>165</cp:revision>
  <dcterms:created xsi:type="dcterms:W3CDTF">2018-03-13T18:17:09Z</dcterms:created>
  <dcterms:modified xsi:type="dcterms:W3CDTF">2019-05-13T13:56:02Z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0x0101004195FC54A15F344D83577B1CDDD67A5D</vt:lpwstr>
  </property>
</Properties>
</file>

<file path=docProps/thumbnail.jpeg>
</file>